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0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9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934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7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706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1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206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758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750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32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479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20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BE89E1F-D7C7-4943-846D-88AFF327C8BF}" type="datetimeFigureOut">
              <a:rPr lang="pt-PT" smtClean="0"/>
              <a:t>13-07-2015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6ED45B2-B292-486F-B51F-3170125FD40A}" type="slidenum">
              <a:rPr lang="pt-PT" smtClean="0"/>
              <a:t>‹nº›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90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M1. Criar uma  visão para a melhoria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882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9414" y="225008"/>
            <a:ext cx="9720072" cy="1688852"/>
          </a:xfrm>
        </p:spPr>
        <p:txBody>
          <a:bodyPr>
            <a:normAutofit fontScale="90000"/>
          </a:bodyPr>
          <a:lstStyle/>
          <a:p>
            <a:r>
              <a:rPr lang="pt-PT" sz="3600" dirty="0" smtClean="0"/>
              <a:t>Declaração de visão</a:t>
            </a:r>
            <a:r>
              <a:rPr lang="pt-PT" sz="1400" dirty="0" smtClean="0"/>
              <a:t/>
            </a:r>
            <a:br>
              <a:rPr lang="pt-PT" sz="1400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sz="2700" i="1" dirty="0" smtClean="0"/>
              <a:t>“</a:t>
            </a:r>
            <a:r>
              <a:rPr lang="pt-PT" sz="3100" i="1" dirty="0" smtClean="0">
                <a:solidFill>
                  <a:srgbClr val="00B050"/>
                </a:solidFill>
              </a:rPr>
              <a:t>Ser uma escola de referência, reconhecida pelas suas práticas transformadoras, integradoras e criativas”.</a:t>
            </a:r>
            <a:endParaRPr lang="pt-PT" sz="3100" i="1" dirty="0">
              <a:solidFill>
                <a:srgbClr val="00B050"/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999414" y="1913860"/>
            <a:ext cx="9720072" cy="4547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pt-PT" sz="3200" b="1" dirty="0" smtClean="0"/>
          </a:p>
          <a:p>
            <a:pPr algn="just"/>
            <a:r>
              <a:rPr lang="pt-PT" sz="3200" b="1" dirty="0" smtClean="0"/>
              <a:t>Pontos chave DA VISÃO:</a:t>
            </a:r>
          </a:p>
          <a:p>
            <a:pPr algn="just"/>
            <a:endParaRPr lang="pt-PT" sz="3200" b="1" dirty="0" smtClean="0"/>
          </a:p>
          <a:p>
            <a:pPr algn="just"/>
            <a:endParaRPr lang="pt-PT" sz="3200" dirty="0" smtClean="0"/>
          </a:p>
          <a:p>
            <a:pPr algn="just"/>
            <a:r>
              <a:rPr lang="pt-PT" sz="3200" dirty="0" smtClean="0">
                <a:solidFill>
                  <a:srgbClr val="00B050"/>
                </a:solidFill>
              </a:rPr>
              <a:t>Escola de referência </a:t>
            </a:r>
            <a:r>
              <a:rPr lang="pt-PT" sz="3200" dirty="0" smtClean="0"/>
              <a:t>– Qualidade das aprendizagens; Construção de Futuros consolidados</a:t>
            </a:r>
          </a:p>
          <a:p>
            <a:pPr algn="just"/>
            <a:r>
              <a:rPr lang="pt-PT" sz="3200" dirty="0"/>
              <a:t> </a:t>
            </a:r>
            <a:r>
              <a:rPr lang="pt-PT" sz="3200" dirty="0" smtClean="0"/>
              <a:t>                                       </a:t>
            </a:r>
            <a:r>
              <a:rPr lang="pt-PT" sz="3200" dirty="0"/>
              <a:t>	</a:t>
            </a:r>
            <a:r>
              <a:rPr lang="pt-PT" sz="3200" dirty="0" smtClean="0"/>
              <a:t>		       	</a:t>
            </a:r>
          </a:p>
          <a:p>
            <a:pPr algn="just"/>
            <a:r>
              <a:rPr lang="pt-PT" sz="3200" dirty="0" smtClean="0">
                <a:solidFill>
                  <a:srgbClr val="00B050"/>
                </a:solidFill>
              </a:rPr>
              <a:t>Práticas transformadoras </a:t>
            </a:r>
            <a:r>
              <a:rPr lang="pt-PT" sz="3200" dirty="0" smtClean="0"/>
              <a:t>– Formação de cidadãos atuantes, competentes na sua ação transformadora; Inovação </a:t>
            </a:r>
          </a:p>
          <a:p>
            <a:pPr algn="just"/>
            <a:endParaRPr lang="pt-PT" sz="3200" dirty="0" smtClean="0"/>
          </a:p>
          <a:p>
            <a:pPr algn="just"/>
            <a:r>
              <a:rPr lang="pt-PT" sz="3200" dirty="0" smtClean="0">
                <a:solidFill>
                  <a:srgbClr val="00B050"/>
                </a:solidFill>
              </a:rPr>
              <a:t>Práticas Integradoras </a:t>
            </a:r>
            <a:r>
              <a:rPr lang="pt-PT" sz="3200" dirty="0" smtClean="0"/>
              <a:t>– </a:t>
            </a:r>
            <a:r>
              <a:rPr lang="pt-PT" sz="3200" dirty="0"/>
              <a:t>Promoção de uma cultura de </a:t>
            </a:r>
            <a:r>
              <a:rPr lang="pt-PT" sz="3200" dirty="0" smtClean="0"/>
              <a:t>compromisso; Desenvolvimento </a:t>
            </a:r>
            <a:r>
              <a:rPr lang="pt-PT" sz="3200" dirty="0"/>
              <a:t>de competências Pessoais e </a:t>
            </a:r>
            <a:r>
              <a:rPr lang="pt-PT" sz="3200" dirty="0" smtClean="0"/>
              <a:t>sociais; aproximação/interação da escola à família e à comunidade; Promoção DE AMBIENTES INCLUSIVOS E “AMIGOS DA APRENDIZAGEM”</a:t>
            </a:r>
          </a:p>
          <a:p>
            <a:pPr algn="just"/>
            <a:endParaRPr lang="pt-PT" sz="3200" dirty="0" smtClean="0"/>
          </a:p>
          <a:p>
            <a:pPr algn="just"/>
            <a:r>
              <a:rPr lang="pt-PT" sz="3200" dirty="0" smtClean="0">
                <a:solidFill>
                  <a:srgbClr val="00B050"/>
                </a:solidFill>
              </a:rPr>
              <a:t>Práticas Criativas </a:t>
            </a:r>
            <a:r>
              <a:rPr lang="pt-PT" sz="3200" dirty="0" smtClean="0"/>
              <a:t>– Promoção de uma cultura original e criadora; valorização do pensamento livre e crítico; Desenvolvimento da sensibilidade estética</a:t>
            </a:r>
          </a:p>
          <a:p>
            <a:pPr algn="just"/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63848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7453" y="-287079"/>
            <a:ext cx="9720072" cy="1531088"/>
          </a:xfrm>
        </p:spPr>
        <p:txBody>
          <a:bodyPr>
            <a:normAutofit/>
          </a:bodyPr>
          <a:lstStyle/>
          <a:p>
            <a:r>
              <a:rPr lang="pt-PT" sz="2000" b="1" dirty="0" smtClean="0"/>
              <a:t/>
            </a:r>
            <a:br>
              <a:rPr lang="pt-PT" sz="2000" b="1" dirty="0" smtClean="0"/>
            </a:br>
            <a:r>
              <a:rPr lang="pt-PT" sz="2000" b="1" dirty="0" smtClean="0"/>
              <a:t>Linhas de ação prioritárias conducentes à visão:</a:t>
            </a:r>
            <a:r>
              <a:rPr lang="pt-PT" sz="2000" b="1" dirty="0"/>
              <a:t/>
            </a:r>
            <a:br>
              <a:rPr lang="pt-PT" sz="2000" b="1" dirty="0"/>
            </a:br>
            <a:endParaRPr lang="pt-PT" sz="2000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957453" y="1244009"/>
            <a:ext cx="9720072" cy="4065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60000"/>
              </a:lnSpc>
            </a:pPr>
            <a:r>
              <a:rPr lang="pt-PT" sz="2600" i="1" dirty="0" smtClean="0">
                <a:solidFill>
                  <a:srgbClr val="00B050"/>
                </a:solidFill>
              </a:rPr>
              <a:t>Escola de referência </a:t>
            </a:r>
            <a:r>
              <a:rPr lang="pt-PT" sz="2600" dirty="0" smtClean="0"/>
              <a:t>– melhorar o desempenho profissional e organizacional; diminuir o insucesso escolar interno; Monitorizar os desvios existentes nos resultados dos grupos disciplinares (aferição interna); Organização da oferta curricular, diversificando a oferta educativa ….              			       	</a:t>
            </a:r>
          </a:p>
          <a:p>
            <a:pPr algn="just">
              <a:lnSpc>
                <a:spcPct val="60000"/>
              </a:lnSpc>
            </a:pPr>
            <a:r>
              <a:rPr lang="pt-PT" sz="2600" i="1" dirty="0" smtClean="0">
                <a:solidFill>
                  <a:srgbClr val="00B050"/>
                </a:solidFill>
              </a:rPr>
              <a:t>Práticas transformadoras </a:t>
            </a:r>
            <a:r>
              <a:rPr lang="pt-PT" sz="2600" dirty="0" smtClean="0"/>
              <a:t>– estender a promoção generalizada das TIC ao 2º e 3º </a:t>
            </a:r>
            <a:r>
              <a:rPr lang="pt-PT" sz="2600" dirty="0" err="1" smtClean="0"/>
              <a:t>Ceb</a:t>
            </a:r>
            <a:r>
              <a:rPr lang="pt-PT" sz="2600" dirty="0" smtClean="0"/>
              <a:t>, com vista à rentabilização dos recursos e sua aplicabilidade no desenvolvimento das aprendizagens …..</a:t>
            </a:r>
          </a:p>
          <a:p>
            <a:pPr algn="just">
              <a:lnSpc>
                <a:spcPct val="60000"/>
              </a:lnSpc>
            </a:pPr>
            <a:endParaRPr lang="pt-PT" sz="2600" dirty="0" smtClean="0"/>
          </a:p>
          <a:p>
            <a:pPr algn="just">
              <a:lnSpc>
                <a:spcPct val="60000"/>
              </a:lnSpc>
            </a:pPr>
            <a:r>
              <a:rPr lang="pt-PT" sz="2600" i="1" dirty="0" smtClean="0">
                <a:solidFill>
                  <a:srgbClr val="00B050"/>
                </a:solidFill>
              </a:rPr>
              <a:t>Práticas Integradoras </a:t>
            </a:r>
            <a:r>
              <a:rPr lang="pt-PT" sz="2600" dirty="0" smtClean="0"/>
              <a:t>– reforçar a Regulação comportamental; valorizar o trabalho social da escola (Comunicação escola/família com utilização das redes sociais); continuar a desenvolver a articulação curricular em todas as áreas e níveis de ensino …..</a:t>
            </a:r>
          </a:p>
          <a:p>
            <a:pPr algn="just">
              <a:lnSpc>
                <a:spcPct val="60000"/>
              </a:lnSpc>
            </a:pPr>
            <a:endParaRPr lang="pt-PT" sz="2600" dirty="0" smtClean="0"/>
          </a:p>
          <a:p>
            <a:pPr algn="just">
              <a:lnSpc>
                <a:spcPct val="60000"/>
              </a:lnSpc>
            </a:pPr>
            <a:r>
              <a:rPr lang="pt-PT" sz="2600" i="1" dirty="0" smtClean="0">
                <a:solidFill>
                  <a:srgbClr val="00B050"/>
                </a:solidFill>
              </a:rPr>
              <a:t>Práticas Criativas </a:t>
            </a:r>
            <a:r>
              <a:rPr lang="pt-PT" sz="2600" dirty="0" smtClean="0"/>
              <a:t>– </a:t>
            </a:r>
            <a:r>
              <a:rPr lang="pt-PT" sz="2600" dirty="0" smtClean="0"/>
              <a:t>promover</a:t>
            </a:r>
            <a:r>
              <a:rPr lang="pt-PT" sz="2600" dirty="0" smtClean="0"/>
              <a:t> </a:t>
            </a:r>
            <a:r>
              <a:rPr lang="pt-PT" sz="2600" dirty="0" smtClean="0"/>
              <a:t>a participação em concursos/</a:t>
            </a:r>
            <a:r>
              <a:rPr lang="pt-PT" sz="2600" dirty="0" err="1" smtClean="0"/>
              <a:t>projetos</a:t>
            </a:r>
            <a:r>
              <a:rPr lang="pt-PT" sz="2600" dirty="0" smtClean="0"/>
              <a:t> </a:t>
            </a:r>
            <a:r>
              <a:rPr lang="pt-PT" sz="2600" dirty="0" smtClean="0"/>
              <a:t>……</a:t>
            </a:r>
          </a:p>
          <a:p>
            <a:pPr algn="just">
              <a:lnSpc>
                <a:spcPct val="60000"/>
              </a:lnSpc>
            </a:pPr>
            <a:r>
              <a:rPr lang="pt-PT" sz="2600" dirty="0"/>
              <a:t> </a:t>
            </a:r>
            <a:r>
              <a:rPr lang="pt-PT" sz="2600" dirty="0" smtClean="0"/>
              <a:t>                                  valorizar a componente estética no </a:t>
            </a:r>
            <a:r>
              <a:rPr lang="pt-PT" sz="2600" smtClean="0"/>
              <a:t>espaço escolar</a:t>
            </a:r>
            <a:endParaRPr lang="pt-PT" sz="2600" dirty="0" smtClean="0"/>
          </a:p>
          <a:p>
            <a:pPr algn="just">
              <a:lnSpc>
                <a:spcPct val="60000"/>
              </a:lnSpc>
            </a:pPr>
            <a:endParaRPr lang="pt-PT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7453" y="1575815"/>
            <a:ext cx="9720072" cy="1862709"/>
          </a:xfrm>
        </p:spPr>
        <p:txBody>
          <a:bodyPr>
            <a:normAutofit fontScale="90000"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pt-PT" dirty="0" smtClean="0"/>
              <a:t>Nova visão para a melhoria do AE:</a:t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sz="4000" dirty="0" smtClean="0"/>
              <a:t>Procurar alcançar a valorização e reconhecimento da escola junto das famílias e da comunidade.</a:t>
            </a:r>
            <a:br>
              <a:rPr lang="pt-PT" sz="4000" dirty="0" smtClean="0"/>
            </a:br>
            <a:r>
              <a:rPr lang="pt-PT" sz="4000" dirty="0"/>
              <a:t/>
            </a:r>
            <a:br>
              <a:rPr lang="pt-PT" sz="4000" dirty="0"/>
            </a:br>
            <a:r>
              <a:rPr lang="pt-PT" sz="4000" i="1" dirty="0" smtClean="0"/>
              <a:t>“Mudar a escola aluno a aluno”</a:t>
            </a:r>
            <a:br>
              <a:rPr lang="pt-PT" sz="4000" i="1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endParaRPr lang="pt-PT" sz="4000" dirty="0"/>
          </a:p>
        </p:txBody>
      </p:sp>
    </p:spTree>
    <p:extLst>
      <p:ext uri="{BB962C8B-B14F-4D97-AF65-F5344CB8AC3E}">
        <p14:creationId xmlns:p14="http://schemas.microsoft.com/office/powerpoint/2010/main" val="14439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</TotalTime>
  <Words>77</Words>
  <Application>Microsoft Office PowerPoint</Application>
  <PresentationFormat>Personalizados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Integral</vt:lpstr>
      <vt:lpstr>M1. Criar uma  visão para a melhoria</vt:lpstr>
      <vt:lpstr>Declaração de visão  “Ser uma escola de referência, reconhecida pelas suas práticas transformadoras, integradoras e criativas”.</vt:lpstr>
      <vt:lpstr> Linhas de ação prioritárias conducentes à visão: </vt:lpstr>
      <vt:lpstr>Nova visão para a melhoria do AE:  Procurar alcançar a valorização e reconhecimento da escola junto das famílias e da comunidade.  “Mudar a escola aluno a aluno”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M1. Criar uma  visão para a melhoria</dc:title>
  <dc:creator>Maria Paiva</dc:creator>
  <cp:lastModifiedBy>Claudia Carvalho</cp:lastModifiedBy>
  <cp:revision>29</cp:revision>
  <dcterms:created xsi:type="dcterms:W3CDTF">2015-07-13T09:43:27Z</dcterms:created>
  <dcterms:modified xsi:type="dcterms:W3CDTF">2015-07-13T13:42:45Z</dcterms:modified>
</cp:coreProperties>
</file>