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8" r:id="rId3"/>
    <p:sldId id="257" r:id="rId4"/>
    <p:sldId id="269" r:id="rId5"/>
    <p:sldId id="260" r:id="rId6"/>
    <p:sldId id="261" r:id="rId7"/>
    <p:sldId id="259" r:id="rId8"/>
    <p:sldId id="268" r:id="rId9"/>
    <p:sldId id="264" r:id="rId10"/>
    <p:sldId id="274" r:id="rId11"/>
    <p:sldId id="262" r:id="rId12"/>
    <p:sldId id="270" r:id="rId13"/>
    <p:sldId id="271" r:id="rId14"/>
    <p:sldId id="265" r:id="rId15"/>
    <p:sldId id="272" r:id="rId16"/>
    <p:sldId id="273" r:id="rId17"/>
    <p:sldId id="275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9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8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6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6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2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9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9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9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2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9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8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9848" y="2111248"/>
            <a:ext cx="7315200" cy="3255264"/>
          </a:xfrm>
        </p:spPr>
        <p:txBody>
          <a:bodyPr>
            <a:normAutofit/>
          </a:bodyPr>
          <a:lstStyle/>
          <a:p>
            <a:pPr algn="r"/>
            <a:r>
              <a:rPr lang="pt-PT" sz="6000" dirty="0">
                <a:solidFill>
                  <a:schemeClr val="tx1"/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Vamos FALAR de sexualidade e de sexo?</a:t>
            </a:r>
            <a:br>
              <a:rPr lang="pt-PT" sz="5300" dirty="0">
                <a:latin typeface="Chelsea Market" panose="02000000000000000000" pitchFamily="2" charset="0"/>
                <a:ea typeface="Chelsea Market" panose="02000000000000000000" pitchFamily="2" charset="0"/>
              </a:rPr>
            </a:br>
            <a:r>
              <a:rPr lang="pt-PT" sz="3100" dirty="0">
                <a:latin typeface="Chelsea Market" panose="02000000000000000000" pitchFamily="2" charset="0"/>
                <a:ea typeface="Chelsea Market" panose="02000000000000000000" pitchFamily="2" charset="0"/>
              </a:rPr>
              <a:t>Esclarecer, Informar e Prevenir Riscos</a:t>
            </a:r>
            <a:br>
              <a:rPr lang="pt-PT" sz="3100" dirty="0">
                <a:latin typeface="Chelsea Market" panose="02000000000000000000" pitchFamily="2" charset="0"/>
                <a:ea typeface="Chelsea Market" panose="02000000000000000000" pitchFamily="2" charset="0"/>
              </a:rPr>
            </a:br>
            <a:br>
              <a:rPr lang="pt-PT" sz="3100" dirty="0">
                <a:latin typeface="Chelsea Market" panose="02000000000000000000" pitchFamily="2" charset="0"/>
                <a:ea typeface="Chelsea Market" panose="02000000000000000000" pitchFamily="2" charset="0"/>
              </a:rPr>
            </a:br>
            <a:r>
              <a:rPr lang="pt-PT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Vânia Beliz CONTROL PORTUGAL, Investigadora  CIEC </a:t>
            </a:r>
            <a:r>
              <a:rPr lang="pt-PT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UMinho</a:t>
            </a:r>
            <a:br>
              <a:rPr lang="pt-PT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</a:br>
            <a:r>
              <a:rPr lang="pt-PT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27 de outubro 2021</a:t>
            </a:r>
            <a:endParaRPr lang="pt-PT" sz="3600" dirty="0">
              <a:solidFill>
                <a:schemeClr val="tx1">
                  <a:lumMod val="75000"/>
                  <a:lumOff val="25000"/>
                </a:schemeClr>
              </a:solidFill>
              <a:latin typeface="Chelsea Market" panose="02000000000000000000" pitchFamily="2" charset="0"/>
              <a:ea typeface="Chelsea Market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6168846"/>
            <a:ext cx="7315200" cy="574854"/>
          </a:xfrm>
        </p:spPr>
        <p:txBody>
          <a:bodyPr>
            <a:noAutofit/>
          </a:bodyPr>
          <a:lstStyle/>
          <a:p>
            <a:pPr algn="just"/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“As afirmações expressas pelo Palestrante no âmbito da sua participação no Simpósio/Reunião, ou de qualquer eventual sinopse da mesma, são da sua inteira responsabilidade.”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873" y="1983397"/>
            <a:ext cx="2701242" cy="39458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873" y="6168846"/>
            <a:ext cx="545311" cy="54094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772299" y="6168846"/>
            <a:ext cx="22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>
                <a:latin typeface="Chelsea Market" panose="02000000000000000000"/>
              </a:rPr>
              <a:t>Farmácia Central de Alhandra</a:t>
            </a:r>
          </a:p>
        </p:txBody>
      </p:sp>
    </p:spTree>
    <p:extLst>
      <p:ext uri="{BB962C8B-B14F-4D97-AF65-F5344CB8AC3E}">
        <p14:creationId xmlns:p14="http://schemas.microsoft.com/office/powerpoint/2010/main" val="262746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57" y="383147"/>
            <a:ext cx="4196443" cy="58529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25" y="1968880"/>
            <a:ext cx="65436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1"/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Obstáculos à proteção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Dificuldade na comunicação com os pais,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Ausência de educação sexual,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Dificuldade no acesso ao aconselhamento clínico,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Queixas em relação à privacidade nos serviços de saúde,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Dificuldade em ter acesso aos métodos contracetivos,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Falsa perceção de informação e segurança (internet, pares)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886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2">
                    <a:lumMod val="50000"/>
                  </a:schemeClr>
                </a:solidFill>
                <a:latin typeface="Chelsea Market" panose="02000000000000000000"/>
              </a:rPr>
              <a:t>Métodos contracetivos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15" y="938346"/>
            <a:ext cx="4972163" cy="49721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938346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2">
                    <a:lumMod val="50000"/>
                  </a:schemeClr>
                </a:solidFill>
                <a:latin typeface="Chelsea Market" panose="02000000000000000000"/>
              </a:rPr>
              <a:t>Promover o cuidado desde cedo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07" y="1043178"/>
            <a:ext cx="4762500" cy="4762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719" y="751115"/>
            <a:ext cx="4279588" cy="53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3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400" dirty="0">
                <a:solidFill>
                  <a:schemeClr val="tx1"/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Como comunicar de forma mais eficaz em sexualidade com crianças e jovens?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Conhecer os nossos limites e dificuldades,</a:t>
            </a:r>
          </a:p>
          <a:p>
            <a:pPr algn="just"/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Linguagem objetiva e clara e confirmação da compreensão da mensagem,</a:t>
            </a:r>
          </a:p>
          <a:p>
            <a:pPr algn="just"/>
            <a:endParaRPr lang="pt-PT" sz="2400" dirty="0">
              <a:latin typeface="Chelsea Market" panose="02000000000000000000" pitchFamily="2" charset="0"/>
              <a:ea typeface="Chelsea Market" panose="02000000000000000000" pitchFamily="2" charset="0"/>
            </a:endParaRPr>
          </a:p>
          <a:p>
            <a:pPr algn="just"/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Lembre-se: </a:t>
            </a:r>
          </a:p>
          <a:p>
            <a:pPr marL="0" indent="0" algn="just">
              <a:buNone/>
            </a:pPr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“as nossas atitudes e comportamentos, a nossa linguagem verbal e não verbal são facilmente postas à prova pelos mais novos.”</a:t>
            </a:r>
          </a:p>
          <a:p>
            <a:pPr marL="0" indent="0">
              <a:buNone/>
            </a:pPr>
            <a:endParaRPr lang="pt-PT" sz="2400" dirty="0">
              <a:latin typeface="Chelsea Market" panose="02000000000000000000" pitchFamily="2" charset="0"/>
              <a:ea typeface="Chelsea Market" panose="02000000000000000000" pitchFamily="2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80543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chemeClr val="tx2">
                    <a:lumMod val="50000"/>
                  </a:schemeClr>
                </a:solidFill>
                <a:latin typeface="Chelsea Market" panose="02000000000000000000"/>
              </a:rPr>
              <a:t>Recursos e apoios para as famílias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366" y="770214"/>
            <a:ext cx="2637258" cy="26372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489" y="753258"/>
            <a:ext cx="1840139" cy="267117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324" y="3872015"/>
            <a:ext cx="1797341" cy="265421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734" y="3872015"/>
            <a:ext cx="1730894" cy="243363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285" y="3901280"/>
            <a:ext cx="1923498" cy="24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8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34806" y="275546"/>
            <a:ext cx="5367337" cy="31210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017" y="4016828"/>
            <a:ext cx="2143125" cy="2133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12" y="669697"/>
            <a:ext cx="3625502" cy="27268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67431">
            <a:off x="440312" y="620711"/>
            <a:ext cx="1707028" cy="90228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826" y="4016828"/>
            <a:ext cx="2139881" cy="214597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280" y="4022925"/>
            <a:ext cx="2139881" cy="213988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4806" y="5542377"/>
            <a:ext cx="2896418" cy="114396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7879" y="3656861"/>
            <a:ext cx="289560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62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3" y="626608"/>
            <a:ext cx="3755571" cy="557212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315" y="2922814"/>
            <a:ext cx="5405667" cy="29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3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72733" y="1107583"/>
            <a:ext cx="69946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>
                <a:latin typeface="Chelsea Market" pitchFamily="2" charset="0"/>
                <a:ea typeface="Chelsea Market" pitchFamily="2" charset="0"/>
              </a:rPr>
              <a:t>Somos todos educadores, em sexualidade, num mundo em mudança, que já não podemos ignorar…</a:t>
            </a:r>
          </a:p>
          <a:p>
            <a:endParaRPr lang="pt-PT" sz="3200" dirty="0">
              <a:latin typeface="Chelsea Market" pitchFamily="2" charset="0"/>
              <a:ea typeface="Chelsea Market" pitchFamily="2" charset="0"/>
            </a:endParaRPr>
          </a:p>
          <a:p>
            <a:endParaRPr lang="pt-PT" sz="3200" dirty="0">
              <a:latin typeface="Chelsea Market" pitchFamily="2" charset="0"/>
              <a:ea typeface="Chelsea Market" pitchFamily="2" charset="0"/>
            </a:endParaRPr>
          </a:p>
          <a:p>
            <a:r>
              <a:rPr lang="pt-PT" sz="3200" dirty="0">
                <a:latin typeface="Chelsea Market" pitchFamily="2" charset="0"/>
                <a:ea typeface="Chelsea Market" pitchFamily="2" charset="0"/>
              </a:rPr>
              <a:t>@</a:t>
            </a:r>
            <a:r>
              <a:rPr lang="pt-PT" sz="3200" dirty="0" err="1">
                <a:latin typeface="Chelsea Market" pitchFamily="2" charset="0"/>
                <a:ea typeface="Chelsea Market" pitchFamily="2" charset="0"/>
              </a:rPr>
              <a:t>vaniabelizsexologia</a:t>
            </a:r>
            <a:endParaRPr lang="pt-PT" sz="3200" dirty="0">
              <a:latin typeface="Chelsea Market" pitchFamily="2" charset="0"/>
              <a:ea typeface="Chelsea Market" pitchFamily="2" charset="0"/>
            </a:endParaRPr>
          </a:p>
          <a:p>
            <a:endParaRPr lang="pt-PT" sz="3200" dirty="0">
              <a:latin typeface="Chelsea Market" pitchFamily="2" charset="0"/>
              <a:ea typeface="Chelsea Market" pitchFamily="2" charset="0"/>
            </a:endParaRPr>
          </a:p>
          <a:p>
            <a:endParaRPr lang="pt-PT" sz="3200" dirty="0">
              <a:latin typeface="Chelsea Market" pitchFamily="2" charset="0"/>
              <a:ea typeface="Chelsea Market" pitchFamily="2" charset="0"/>
            </a:endParaRPr>
          </a:p>
          <a:p>
            <a:endParaRPr lang="pt-PT" sz="3200" dirty="0">
              <a:latin typeface="Chelsea Market" pitchFamily="2" charset="0"/>
              <a:ea typeface="Chelsea Market" pitchFamily="2" charset="0"/>
            </a:endParaRPr>
          </a:p>
          <a:p>
            <a:endParaRPr lang="pt-PT" sz="3200" dirty="0">
              <a:latin typeface="Chelsea Market" pitchFamily="2" charset="0"/>
              <a:ea typeface="Chelsea Market" pitchFamily="2" charset="0"/>
            </a:endParaRPr>
          </a:p>
          <a:p>
            <a:r>
              <a:rPr lang="pt-PT" dirty="0">
                <a:latin typeface="Chelsea Market" pitchFamily="2" charset="0"/>
                <a:ea typeface="Chelsea Market" pitchFamily="2" charset="0"/>
              </a:rPr>
              <a:t>Ilustrações: Joana Rosa Bragança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407" y="1779815"/>
            <a:ext cx="4207328" cy="42073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979" y="438694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0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Educar para a saúde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01925" y="60033"/>
            <a:ext cx="7315200" cy="5120640"/>
          </a:xfrm>
        </p:spPr>
        <p:txBody>
          <a:bodyPr>
            <a:normAutofit/>
          </a:bodyPr>
          <a:lstStyle/>
          <a:p>
            <a:pPr algn="just"/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“Dotar as crianças e os jovens de conhecimentos, atitudes e valores que os ajudem a fazer opções e a tomar decisões adequadas à sua saúde e ao seu bem-estar físico, social e mental, bem como a saúde dos que os rodeiam, conferindo-lhes assim um papel interventivo” (…) (DGS).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97" y="4384548"/>
            <a:ext cx="2847975" cy="1600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865" y="4376598"/>
            <a:ext cx="3063143" cy="16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2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Educar para a sexualidade porquê e para quê?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Contribui para o “adequado” desenvolvimento psicossexual da criança e do jovem,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Facilita a  reflexão e tomada de decisões,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Promove cuidados e proteção,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Previne a violência sexual e de género,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Promove a confiança com os agentes educadores,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Contribui para o bem-estar e felicidade das crianças e jovens.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610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Chelsea Market" panose="02000000000000000000"/>
              </a:rPr>
              <a:t>3,2,1 começar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PT" sz="3600" dirty="0">
                <a:latin typeface="Chelsea Market" panose="02000000000000000000"/>
              </a:rPr>
              <a:t>Quando se começar a falar com os filhos?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848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Principais fatores que contribuem para o risco</a:t>
            </a:r>
            <a:b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</a:br>
            <a:endParaRPr lang="pt-PT" dirty="0">
              <a:solidFill>
                <a:schemeClr val="tx1">
                  <a:lumMod val="85000"/>
                  <a:lumOff val="15000"/>
                </a:schemeClr>
              </a:solidFill>
              <a:latin typeface="Chelsea Market" panose="02000000000000000000" pitchFamily="2" charset="0"/>
              <a:ea typeface="Chelsea Market" panose="02000000000000000000" pitchFamily="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44" y="749364"/>
            <a:ext cx="3874438" cy="53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3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391" y="2857500"/>
            <a:ext cx="4852118" cy="4000500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558082" y="1966790"/>
            <a:ext cx="7315200" cy="3851275"/>
          </a:xfrm>
        </p:spPr>
        <p:txBody>
          <a:bodyPr/>
          <a:lstStyle/>
          <a:p>
            <a:r>
              <a:rPr lang="pt-P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IDENTIDADE -  </a:t>
            </a:r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estereótipos em relação ao género – Prevenção da Violência de Género,</a:t>
            </a:r>
          </a:p>
          <a:p>
            <a:r>
              <a:rPr lang="pt-P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DESCONHECIMENTO DO CORPO - </a:t>
            </a:r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Prevenção da Violência Sexual,</a:t>
            </a:r>
          </a:p>
          <a:p>
            <a:r>
              <a:rPr lang="pt-P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DESCONHECIMENTO SOBRE O PROCESSO DE PUBERDADE E ADOLESCÊNCIA - </a:t>
            </a:r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autoestima, gravidez precoce (…)</a:t>
            </a:r>
          </a:p>
          <a:p>
            <a:endParaRPr lang="pt-PT" dirty="0"/>
          </a:p>
        </p:txBody>
      </p:sp>
      <p:sp>
        <p:nvSpPr>
          <p:cNvPr id="4" name="Pentágono 3"/>
          <p:cNvSpPr/>
          <p:nvPr/>
        </p:nvSpPr>
        <p:spPr>
          <a:xfrm>
            <a:off x="558082" y="587375"/>
            <a:ext cx="8242300" cy="9398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latin typeface="Chelsea Market" panose="02000000000000000000" pitchFamily="2" charset="0"/>
                <a:ea typeface="Chelsea Market" panose="02000000000000000000" pitchFamily="2" charset="0"/>
              </a:rPr>
              <a:t>DESCONHECIMENTO NAS CRIANÇAS</a:t>
            </a:r>
          </a:p>
        </p:txBody>
      </p:sp>
    </p:spTree>
    <p:extLst>
      <p:ext uri="{BB962C8B-B14F-4D97-AF65-F5344CB8AC3E}">
        <p14:creationId xmlns:p14="http://schemas.microsoft.com/office/powerpoint/2010/main" val="386662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902086" y="2301557"/>
            <a:ext cx="69054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Alterações decorrentes da Puberdade – 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Angústia em relação ao corpo, surgimento da menarca (…)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Primeiras relações sexuais- 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prevalência de mitos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Contraceção - 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helsea Market" panose="02000000000000000000" pitchFamily="2" charset="0"/>
                <a:ea typeface="Chelsea Market" panose="02000000000000000000" pitchFamily="2" charset="0"/>
              </a:rPr>
              <a:t>Dúvidas em relação ao funcionamento e toma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Prevenção das Infeções sexualmente transmissíveis </a:t>
            </a:r>
          </a:p>
          <a:p>
            <a:r>
              <a:rPr lang="pt-PT" sz="2400" dirty="0">
                <a:latin typeface="Chelsea Market" panose="02000000000000000000" pitchFamily="2" charset="0"/>
                <a:ea typeface="Chelsea Market" panose="02000000000000000000" pitchFamily="2" charset="0"/>
              </a:rPr>
              <a:t>Banalização da relação sexual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86" y="670520"/>
            <a:ext cx="8242506" cy="94496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24" y="1803042"/>
            <a:ext cx="3501930" cy="44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3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37" y="597426"/>
            <a:ext cx="43624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37" y="3336635"/>
            <a:ext cx="42862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98" y="597426"/>
            <a:ext cx="4548686" cy="547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78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22" y="550751"/>
            <a:ext cx="82423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339403" y="2240924"/>
            <a:ext cx="2343954" cy="230531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helsea Market" pitchFamily="2" charset="0"/>
                <a:ea typeface="Chelsea Market" pitchFamily="2" charset="0"/>
              </a:rPr>
              <a:t>INFLUÊNCIA DOS MEDIA</a:t>
            </a:r>
          </a:p>
          <a:p>
            <a:pPr algn="ctr"/>
            <a:r>
              <a:rPr lang="pt-PT" sz="1600" dirty="0">
                <a:latin typeface="Chelsea Market" pitchFamily="2" charset="0"/>
                <a:ea typeface="Chelsea Market" pitchFamily="2" charset="0"/>
              </a:rPr>
              <a:t>NOVOS MODELOS</a:t>
            </a:r>
          </a:p>
          <a:p>
            <a:pPr algn="ctr"/>
            <a:r>
              <a:rPr lang="pt-PT" sz="1600" dirty="0">
                <a:latin typeface="Chelsea Market" pitchFamily="2" charset="0"/>
                <a:ea typeface="Chelsea Market" pitchFamily="2" charset="0"/>
              </a:rPr>
              <a:t>SOCIALIZAÇÃO</a:t>
            </a:r>
          </a:p>
        </p:txBody>
      </p:sp>
      <p:sp>
        <p:nvSpPr>
          <p:cNvPr id="3" name="Oval 2"/>
          <p:cNvSpPr/>
          <p:nvPr/>
        </p:nvSpPr>
        <p:spPr>
          <a:xfrm>
            <a:off x="3972573" y="2240924"/>
            <a:ext cx="2318197" cy="230531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helsea Market" pitchFamily="2" charset="0"/>
                <a:ea typeface="Chelsea Market" pitchFamily="2" charset="0"/>
              </a:rPr>
              <a:t>PRESSÃO SOCIEDADE</a:t>
            </a:r>
          </a:p>
          <a:p>
            <a:pPr algn="ctr"/>
            <a:r>
              <a:rPr lang="pt-PT" sz="1600" dirty="0">
                <a:latin typeface="Chelsea Market" pitchFamily="2" charset="0"/>
                <a:ea typeface="Chelsea Market" pitchFamily="2" charset="0"/>
              </a:rPr>
              <a:t>EROTIZADA</a:t>
            </a:r>
          </a:p>
          <a:p>
            <a:pPr algn="ctr"/>
            <a:r>
              <a:rPr lang="pt-PT" sz="1600" dirty="0">
                <a:latin typeface="Chelsea Market" pitchFamily="2" charset="0"/>
                <a:ea typeface="Chelsea Market" pitchFamily="2" charset="0"/>
              </a:rPr>
              <a:t>SEXUALIZADA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75" y="2070842"/>
            <a:ext cx="4035236" cy="359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22738" y="4713667"/>
            <a:ext cx="1777284" cy="17000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Chelsea Market" pitchFamily="2" charset="0"/>
                <a:ea typeface="Chelsea Market" pitchFamily="2" charset="0"/>
              </a:rPr>
              <a:t>DESEMPENHO</a:t>
            </a:r>
          </a:p>
        </p:txBody>
      </p:sp>
      <p:sp>
        <p:nvSpPr>
          <p:cNvPr id="6" name="Oval 5"/>
          <p:cNvSpPr/>
          <p:nvPr/>
        </p:nvSpPr>
        <p:spPr>
          <a:xfrm>
            <a:off x="4310923" y="4713667"/>
            <a:ext cx="1793663" cy="17000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200" dirty="0">
              <a:solidFill>
                <a:schemeClr val="accent6">
                  <a:lumMod val="50000"/>
                </a:schemeClr>
              </a:solidFill>
              <a:latin typeface="Chelsea Market" pitchFamily="2" charset="0"/>
              <a:ea typeface="Chelsea Market" pitchFamily="2" charset="0"/>
            </a:endParaRPr>
          </a:p>
          <a:p>
            <a:pPr algn="ctr"/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Chelsea Market" pitchFamily="2" charset="0"/>
                <a:ea typeface="Chelsea Market" pitchFamily="2" charset="0"/>
              </a:rPr>
              <a:t>VIOLÊNCIA SEXUAL</a:t>
            </a:r>
          </a:p>
          <a:p>
            <a:pPr algn="ctr"/>
            <a:endParaRPr lang="pt-PT" sz="1200" dirty="0">
              <a:solidFill>
                <a:schemeClr val="accent6">
                  <a:lumMod val="50000"/>
                </a:schemeClr>
              </a:solidFill>
              <a:latin typeface="Chelsea Market" pitchFamily="2" charset="0"/>
              <a:ea typeface="Chelsea Mark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15592"/>
      </p:ext>
    </p:extLst>
  </p:cSld>
  <p:clrMapOvr>
    <a:masterClrMapping/>
  </p:clrMapOvr>
</p:sld>
</file>

<file path=ppt/theme/theme1.xml><?xml version="1.0" encoding="utf-8"?>
<a:theme xmlns:a="http://schemas.openxmlformats.org/drawingml/2006/main" name="Moldura">
  <a:themeElements>
    <a:clrScheme name="Moldu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ldura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ld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Moldura</Template>
  <TotalTime>188</TotalTime>
  <Words>443</Words>
  <Application>Microsoft Office PowerPoint</Application>
  <PresentationFormat>Ecrã Panorâmico</PresentationFormat>
  <Paragraphs>58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3" baseType="lpstr">
      <vt:lpstr>Calibri</vt:lpstr>
      <vt:lpstr>Chelsea Market</vt:lpstr>
      <vt:lpstr>Corbel</vt:lpstr>
      <vt:lpstr>Wingdings 2</vt:lpstr>
      <vt:lpstr>Moldura</vt:lpstr>
      <vt:lpstr>Vamos FALAR de sexualidade e de sexo? Esclarecer, Informar e Prevenir Riscos  Vânia Beliz CONTROL PORTUGAL, Investigadora  CIEC UMinho 27 de outubro 2021</vt:lpstr>
      <vt:lpstr>Educar para a saúde </vt:lpstr>
      <vt:lpstr>Educar para a sexualidade porquê e para quê?</vt:lpstr>
      <vt:lpstr>3,2,1 começar</vt:lpstr>
      <vt:lpstr>Principais fatores que contribuem para o risco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Obstáculos à proteção</vt:lpstr>
      <vt:lpstr>Métodos contracetivos</vt:lpstr>
      <vt:lpstr>Promover o cuidado desde cedo</vt:lpstr>
      <vt:lpstr>Como comunicar de forma mais eficaz em sexualidade com crianças e jovens?</vt:lpstr>
      <vt:lpstr>Recursos e apoios para as famílias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Educar para a sexualidade. Esclarecer, Informar e Prevenir Riscos</dc:title>
  <dc:creator>Vânia Ferreira</dc:creator>
  <cp:lastModifiedBy>Carla Lavrador</cp:lastModifiedBy>
  <cp:revision>26</cp:revision>
  <dcterms:created xsi:type="dcterms:W3CDTF">2018-04-26T12:06:14Z</dcterms:created>
  <dcterms:modified xsi:type="dcterms:W3CDTF">2022-06-28T13:59:08Z</dcterms:modified>
</cp:coreProperties>
</file>