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5" r:id="rId3"/>
    <p:sldId id="277" r:id="rId4"/>
    <p:sldId id="278" r:id="rId5"/>
    <p:sldId id="279" r:id="rId6"/>
    <p:sldId id="280" r:id="rId7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0CB4"/>
    <a:srgbClr val="D2A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00" autoAdjust="0"/>
    <p:restoredTop sz="93688" autoAdjust="0"/>
  </p:normalViewPr>
  <p:slideViewPr>
    <p:cSldViewPr>
      <p:cViewPr>
        <p:scale>
          <a:sx n="66" d="100"/>
          <a:sy n="66" d="100"/>
        </p:scale>
        <p:origin x="-1548" y="-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PT" smtClean="0"/>
              <a:t>Faça clique para editar o estilo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15-07-2015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15-07-2015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15-07-2015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15-07-2015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c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15-07-2015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15-07-2015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4" name="Marcador de Posição de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5" name="Marcador de Posição do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6" name="Marcador de Posição de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7" name="Marcador de Posição d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15-07-2015</a:t>
            </a:fld>
            <a:endParaRPr lang="pt-PT"/>
          </a:p>
        </p:txBody>
      </p:sp>
      <p:sp>
        <p:nvSpPr>
          <p:cNvPr id="8" name="Marcador de Posição do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9" name="Marcador de Posição do Número do Diapositivo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15-07-2015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15-07-2015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15-07-2015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PT"/>
          </a:p>
        </p:txBody>
      </p:sp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PT" smtClean="0"/>
              <a:t>Clique para editar os estilos</a:t>
            </a:r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270875-E729-438F-AD64-DA10B3256A5A}" type="datetimeFigureOut">
              <a:rPr lang="pt-PT" smtClean="0"/>
              <a:t>15-07-2015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 smtClean="0"/>
              <a:t>Clique para editar o estilo</a:t>
            </a:r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 smtClean="0"/>
              <a:t>Clique para editar os estilos</a:t>
            </a:r>
          </a:p>
          <a:p>
            <a:pPr lvl="1"/>
            <a:r>
              <a:rPr lang="pt-PT" smtClean="0"/>
              <a:t>Segundo nível</a:t>
            </a:r>
          </a:p>
          <a:p>
            <a:pPr lvl="2"/>
            <a:r>
              <a:rPr lang="pt-PT" smtClean="0"/>
              <a:t>Terceiro nível</a:t>
            </a:r>
          </a:p>
          <a:p>
            <a:pPr lvl="3"/>
            <a:r>
              <a:rPr lang="pt-PT" smtClean="0"/>
              <a:t>Quarto nível</a:t>
            </a:r>
          </a:p>
          <a:p>
            <a:pPr lvl="4"/>
            <a:r>
              <a:rPr lang="pt-PT" smtClean="0"/>
              <a:t>Quinto nível</a:t>
            </a:r>
            <a:endParaRPr lang="pt-PT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270875-E729-438F-AD64-DA10B3256A5A}" type="datetimeFigureOut">
              <a:rPr lang="pt-PT" smtClean="0"/>
              <a:t>15-07-2015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C85B3-BB92-4040-8F52-E774985663BC}" type="slidenum">
              <a:rPr lang="pt-PT" smtClean="0"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hyperlink" Target="Plano_comunicacao.doc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2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67544" y="3780329"/>
            <a:ext cx="85689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PT" sz="1600" b="1" dirty="0">
                <a:solidFill>
                  <a:srgbClr val="FF0000"/>
                </a:solidFill>
              </a:rPr>
              <a:t>Ana Paula Silva &amp; M. do Carmo Clímaco</a:t>
            </a:r>
            <a:r>
              <a:rPr lang="pt-PT" sz="1600" b="1" i="1" dirty="0">
                <a:solidFill>
                  <a:srgbClr val="FF0000"/>
                </a:solidFill>
              </a:rPr>
              <a:t> </a:t>
            </a:r>
          </a:p>
          <a:p>
            <a:pPr algn="r"/>
            <a:r>
              <a:rPr lang="en-GB" sz="1600" dirty="0" err="1" smtClean="0"/>
              <a:t>CeiED</a:t>
            </a:r>
            <a:r>
              <a:rPr lang="en-GB" sz="1600" dirty="0"/>
              <a:t>/ </a:t>
            </a:r>
            <a:r>
              <a:rPr lang="en-GB" sz="1600" dirty="0" smtClean="0"/>
              <a:t>ULHT</a:t>
            </a:r>
            <a:endParaRPr lang="en-GB" sz="1600" b="1" i="1" dirty="0">
              <a:solidFill>
                <a:srgbClr val="C00000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-36512" y="3645024"/>
            <a:ext cx="9147059" cy="0"/>
          </a:xfrm>
          <a:prstGeom prst="line">
            <a:avLst/>
          </a:prstGeom>
          <a:ln w="254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4448" y="6309319"/>
            <a:ext cx="504057" cy="504057"/>
          </a:xfrm>
          <a:prstGeom prst="rect">
            <a:avLst/>
          </a:prstGeom>
        </p:spPr>
      </p:pic>
      <p:pic>
        <p:nvPicPr>
          <p:cNvPr id="10" name="Picture 6" descr="http://www.ead.pt/blog/wp-content/uploads/logo-lusofona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6295045"/>
            <a:ext cx="1907702" cy="567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46" y="620688"/>
            <a:ext cx="8728242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4"/>
          <p:cNvCxnSpPr/>
          <p:nvPr/>
        </p:nvCxnSpPr>
        <p:spPr>
          <a:xfrm>
            <a:off x="33453" y="3573016"/>
            <a:ext cx="9147059" cy="0"/>
          </a:xfrm>
          <a:prstGeom prst="line">
            <a:avLst/>
          </a:prstGeom>
          <a:ln w="25400" cmpd="thickThin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933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923929" y="1431940"/>
            <a:ext cx="522313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518457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PT" dirty="0"/>
              <a:t>M 2 . Comunicar a visão 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543089"/>
            <a:ext cx="8507288" cy="4694223"/>
          </a:xfrm>
        </p:spPr>
        <p:txBody>
          <a:bodyPr>
            <a:normAutofit/>
          </a:bodyPr>
          <a:lstStyle/>
          <a:p>
            <a:r>
              <a:rPr lang="pt-PT" dirty="0" smtClean="0"/>
              <a:t>Apresentação </a:t>
            </a:r>
            <a:r>
              <a:rPr lang="pt-PT" dirty="0" smtClean="0"/>
              <a:t>dos trabalhos de grupo (15+15min)</a:t>
            </a:r>
          </a:p>
          <a:p>
            <a:r>
              <a:rPr lang="pt-PT" dirty="0" smtClean="0"/>
              <a:t>Questionamento – role play (20+20min) </a:t>
            </a:r>
          </a:p>
          <a:p>
            <a:pPr lvl="2"/>
            <a:r>
              <a:rPr lang="pt-PT" dirty="0" err="1" smtClean="0"/>
              <a:t>Objetivos</a:t>
            </a:r>
            <a:r>
              <a:rPr lang="pt-PT" dirty="0" smtClean="0"/>
              <a:t>:</a:t>
            </a:r>
          </a:p>
          <a:p>
            <a:pPr lvl="3"/>
            <a:r>
              <a:rPr lang="pt-PT" dirty="0" smtClean="0"/>
              <a:t>Identificar quem </a:t>
            </a:r>
            <a:r>
              <a:rPr lang="pt-PT" dirty="0"/>
              <a:t>são os grupos alvo, </a:t>
            </a:r>
            <a:r>
              <a:rPr lang="pt-PT" dirty="0" smtClean="0"/>
              <a:t>qual </a:t>
            </a:r>
            <a:r>
              <a:rPr lang="pt-PT" dirty="0"/>
              <a:t>é a mensagem, como comunicar e quando. </a:t>
            </a:r>
            <a:endParaRPr lang="pt-PT" dirty="0" smtClean="0"/>
          </a:p>
          <a:p>
            <a:pPr lvl="3"/>
            <a:r>
              <a:rPr lang="pt-PT" dirty="0" smtClean="0"/>
              <a:t>Avaliar em </a:t>
            </a:r>
            <a:r>
              <a:rPr lang="pt-PT" dirty="0"/>
              <a:t>que medida existem diferenças entre os grupos alvo? Se sim, quais? </a:t>
            </a:r>
            <a:endParaRPr lang="pt-PT" dirty="0" smtClean="0"/>
          </a:p>
          <a:p>
            <a:pPr lvl="3"/>
            <a:r>
              <a:rPr lang="pt-PT" dirty="0" smtClean="0"/>
              <a:t>Justificar porque </a:t>
            </a:r>
            <a:r>
              <a:rPr lang="pt-PT" dirty="0"/>
              <a:t>é importante comunicar com eles? </a:t>
            </a:r>
            <a:endParaRPr lang="pt-PT" dirty="0" smtClean="0"/>
          </a:p>
          <a:p>
            <a:pPr lvl="1"/>
            <a:r>
              <a:rPr lang="pt-PT" dirty="0" smtClean="0"/>
              <a:t>Importante tomar notas</a:t>
            </a:r>
            <a:r>
              <a:rPr lang="pt-PT" dirty="0"/>
              <a:t>	</a:t>
            </a:r>
            <a:endParaRPr lang="pt-PT" dirty="0" smtClean="0"/>
          </a:p>
          <a:p>
            <a:endParaRPr lang="pt-PT" dirty="0"/>
          </a:p>
        </p:txBody>
      </p:sp>
      <p:grpSp>
        <p:nvGrpSpPr>
          <p:cNvPr id="12" name="Grupo 11"/>
          <p:cNvGrpSpPr/>
          <p:nvPr/>
        </p:nvGrpSpPr>
        <p:grpSpPr>
          <a:xfrm>
            <a:off x="2" y="16024"/>
            <a:ext cx="9108503" cy="6846175"/>
            <a:chOff x="2" y="16024"/>
            <a:chExt cx="9108503" cy="6846175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448" y="6309319"/>
              <a:ext cx="504057" cy="504057"/>
            </a:xfrm>
            <a:prstGeom prst="rect">
              <a:avLst/>
            </a:prstGeom>
          </p:spPr>
        </p:pic>
        <p:grpSp>
          <p:nvGrpSpPr>
            <p:cNvPr id="14" name="Grupo 13"/>
            <p:cNvGrpSpPr/>
            <p:nvPr/>
          </p:nvGrpSpPr>
          <p:grpSpPr>
            <a:xfrm>
              <a:off x="2" y="16024"/>
              <a:ext cx="2182061" cy="6846175"/>
              <a:chOff x="2" y="16024"/>
              <a:chExt cx="2182061" cy="6846175"/>
            </a:xfrm>
          </p:grpSpPr>
          <p:pic>
            <p:nvPicPr>
              <p:cNvPr id="15" name="Picture 6" descr="http://www.ead.pt/blog/wp-content/uploads/logo-lusofona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6309319"/>
                <a:ext cx="1859689" cy="5528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6024"/>
                <a:ext cx="2182061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7963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923929" y="1431940"/>
            <a:ext cx="522313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23928" y="274638"/>
            <a:ext cx="5184576" cy="1143000"/>
          </a:xfrm>
        </p:spPr>
        <p:txBody>
          <a:bodyPr>
            <a:normAutofit fontScale="90000"/>
          </a:bodyPr>
          <a:lstStyle/>
          <a:p>
            <a:pPr algn="r"/>
            <a:r>
              <a:rPr lang="pt-PT" dirty="0" smtClean="0"/>
              <a:t>Transferido para trabalho autónomo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543089"/>
            <a:ext cx="8507288" cy="4694223"/>
          </a:xfrm>
        </p:spPr>
        <p:txBody>
          <a:bodyPr>
            <a:normAutofit/>
          </a:bodyPr>
          <a:lstStyle/>
          <a:p>
            <a:r>
              <a:rPr lang="pt-PT" dirty="0" smtClean="0"/>
              <a:t>Elaborar um </a:t>
            </a:r>
            <a:r>
              <a:rPr lang="pt-PT" dirty="0" smtClean="0">
                <a:hlinkClick r:id="rId2" action="ppaction://hlinkfile"/>
              </a:rPr>
              <a:t>plano de comunicação</a:t>
            </a:r>
            <a:r>
              <a:rPr lang="pt-PT" dirty="0"/>
              <a:t> </a:t>
            </a:r>
            <a:r>
              <a:rPr lang="pt-PT" dirty="0" smtClean="0"/>
              <a:t>(</a:t>
            </a:r>
            <a:r>
              <a:rPr lang="pt-PT" smtClean="0"/>
              <a:t>vide formulário)</a:t>
            </a:r>
            <a:r>
              <a:rPr lang="pt-PT" dirty="0"/>
              <a:t>	</a:t>
            </a:r>
            <a:endParaRPr lang="pt-PT" dirty="0" smtClean="0"/>
          </a:p>
          <a:p>
            <a:endParaRPr lang="pt-PT" dirty="0"/>
          </a:p>
        </p:txBody>
      </p:sp>
      <p:grpSp>
        <p:nvGrpSpPr>
          <p:cNvPr id="12" name="Grupo 11"/>
          <p:cNvGrpSpPr/>
          <p:nvPr/>
        </p:nvGrpSpPr>
        <p:grpSpPr>
          <a:xfrm>
            <a:off x="2" y="16024"/>
            <a:ext cx="9108503" cy="6846175"/>
            <a:chOff x="2" y="16024"/>
            <a:chExt cx="9108503" cy="6846175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448" y="6309319"/>
              <a:ext cx="504057" cy="504057"/>
            </a:xfrm>
            <a:prstGeom prst="rect">
              <a:avLst/>
            </a:prstGeom>
          </p:spPr>
        </p:pic>
        <p:grpSp>
          <p:nvGrpSpPr>
            <p:cNvPr id="14" name="Grupo 13"/>
            <p:cNvGrpSpPr/>
            <p:nvPr/>
          </p:nvGrpSpPr>
          <p:grpSpPr>
            <a:xfrm>
              <a:off x="2" y="16024"/>
              <a:ext cx="2182061" cy="6846175"/>
              <a:chOff x="2" y="16024"/>
              <a:chExt cx="2182061" cy="6846175"/>
            </a:xfrm>
          </p:grpSpPr>
          <p:pic>
            <p:nvPicPr>
              <p:cNvPr id="15" name="Picture 6" descr="http://www.ead.pt/blog/wp-content/uploads/logo-lusofona.gif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6309319"/>
                <a:ext cx="1859689" cy="5528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6024"/>
                <a:ext cx="2182061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038143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923929" y="1431940"/>
            <a:ext cx="522313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768" y="0"/>
            <a:ext cx="6624736" cy="1417638"/>
          </a:xfrm>
        </p:spPr>
        <p:txBody>
          <a:bodyPr>
            <a:normAutofit fontScale="90000"/>
          </a:bodyPr>
          <a:lstStyle/>
          <a:p>
            <a:pPr algn="r"/>
            <a:r>
              <a:rPr lang="pt-PT" dirty="0" smtClean="0"/>
              <a:t>M3. Preparar para a mudança – Gestão de  pessoal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543089"/>
            <a:ext cx="8507288" cy="4694223"/>
          </a:xfrm>
        </p:spPr>
        <p:txBody>
          <a:bodyPr>
            <a:normAutofit/>
          </a:bodyPr>
          <a:lstStyle/>
          <a:p>
            <a:r>
              <a:rPr lang="pt-PT" dirty="0" smtClean="0"/>
              <a:t>Apresentação do testemunho da colega Mónica Garcia, Brasil</a:t>
            </a:r>
            <a:r>
              <a:rPr lang="pt-PT" dirty="0"/>
              <a:t>	</a:t>
            </a:r>
            <a:endParaRPr lang="pt-PT" dirty="0" smtClean="0"/>
          </a:p>
          <a:p>
            <a:pPr marL="0" indent="0">
              <a:buNone/>
            </a:pPr>
            <a:r>
              <a:rPr lang="pt-PT" dirty="0"/>
              <a:t>	</a:t>
            </a:r>
            <a:endParaRPr lang="pt-PT" dirty="0" smtClean="0"/>
          </a:p>
          <a:p>
            <a:endParaRPr lang="pt-PT" dirty="0"/>
          </a:p>
        </p:txBody>
      </p:sp>
      <p:grpSp>
        <p:nvGrpSpPr>
          <p:cNvPr id="12" name="Grupo 11"/>
          <p:cNvGrpSpPr/>
          <p:nvPr/>
        </p:nvGrpSpPr>
        <p:grpSpPr>
          <a:xfrm>
            <a:off x="2" y="16024"/>
            <a:ext cx="9108503" cy="6846175"/>
            <a:chOff x="2" y="16024"/>
            <a:chExt cx="9108503" cy="6846175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448" y="6309319"/>
              <a:ext cx="504057" cy="504057"/>
            </a:xfrm>
            <a:prstGeom prst="rect">
              <a:avLst/>
            </a:prstGeom>
          </p:spPr>
        </p:pic>
        <p:grpSp>
          <p:nvGrpSpPr>
            <p:cNvPr id="14" name="Grupo 13"/>
            <p:cNvGrpSpPr/>
            <p:nvPr/>
          </p:nvGrpSpPr>
          <p:grpSpPr>
            <a:xfrm>
              <a:off x="2" y="16024"/>
              <a:ext cx="2182061" cy="6846175"/>
              <a:chOff x="2" y="16024"/>
              <a:chExt cx="2182061" cy="6846175"/>
            </a:xfrm>
          </p:grpSpPr>
          <p:pic>
            <p:nvPicPr>
              <p:cNvPr id="15" name="Picture 6" descr="http://www.ead.pt/blog/wp-content/uploads/logo-lusofona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6309319"/>
                <a:ext cx="1859689" cy="5528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6024"/>
                <a:ext cx="2182061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52233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923929" y="1431940"/>
            <a:ext cx="522313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768" y="0"/>
            <a:ext cx="6624736" cy="1417638"/>
          </a:xfrm>
        </p:spPr>
        <p:txBody>
          <a:bodyPr>
            <a:normAutofit fontScale="90000"/>
          </a:bodyPr>
          <a:lstStyle/>
          <a:p>
            <a:pPr algn="r"/>
            <a:r>
              <a:rPr lang="pt-PT" dirty="0" smtClean="0"/>
              <a:t>M3. Preparar para a mudança – Gestão de  pessoal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543089"/>
            <a:ext cx="8507288" cy="4694223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Trabalho autónomo (150min):</a:t>
            </a:r>
          </a:p>
          <a:p>
            <a:pPr lvl="1"/>
            <a:r>
              <a:rPr lang="pt-PT" dirty="0" smtClean="0"/>
              <a:t>Vide PPT da Skinner </a:t>
            </a:r>
            <a:r>
              <a:rPr lang="pt-PT" dirty="0" err="1" smtClean="0"/>
              <a:t>Academy</a:t>
            </a:r>
            <a:r>
              <a:rPr lang="pt-PT" dirty="0" smtClean="0"/>
              <a:t>  e o documento “Cenários” sobre as questões de pessoal (75min);</a:t>
            </a:r>
          </a:p>
          <a:p>
            <a:pPr lvl="1"/>
            <a:r>
              <a:rPr lang="pt-PT" dirty="0" smtClean="0"/>
              <a:t>Em grupo </a:t>
            </a:r>
            <a:r>
              <a:rPr lang="pt-PT" sz="3200" b="1" dirty="0" smtClean="0"/>
              <a:t>discutir as questões de pessoal na </a:t>
            </a:r>
            <a:r>
              <a:rPr lang="pt-PT" dirty="0" smtClean="0"/>
              <a:t>gestão da mudança:</a:t>
            </a:r>
          </a:p>
          <a:p>
            <a:pPr marL="1371600" lvl="2" indent="-457200">
              <a:buFont typeface="+mj-lt"/>
              <a:buAutoNum type="arabicPeriod"/>
            </a:pPr>
            <a:r>
              <a:rPr lang="pt-PT" dirty="0" smtClean="0"/>
              <a:t>Quais são essas questões?</a:t>
            </a:r>
          </a:p>
          <a:p>
            <a:pPr marL="1371600" lvl="2" indent="-457200">
              <a:buFont typeface="+mj-lt"/>
              <a:buAutoNum type="arabicPeriod"/>
            </a:pPr>
            <a:r>
              <a:rPr lang="pt-PT" dirty="0" smtClean="0"/>
              <a:t>Como </a:t>
            </a:r>
            <a:r>
              <a:rPr lang="pt-PT" dirty="0"/>
              <a:t>se deve lidar com elas. </a:t>
            </a:r>
            <a:endParaRPr lang="pt-PT" dirty="0" smtClean="0"/>
          </a:p>
          <a:p>
            <a:pPr marL="1371600" lvl="2" indent="-457200">
              <a:buFont typeface="+mj-lt"/>
              <a:buAutoNum type="arabicPeriod"/>
            </a:pPr>
            <a:r>
              <a:rPr lang="pt-PT" dirty="0" smtClean="0"/>
              <a:t>Quais são os </a:t>
            </a:r>
            <a:r>
              <a:rPr lang="pt-PT" dirty="0"/>
              <a:t>constrangimentos com que se confrontam no seu trabalho e as margens de manobra que </a:t>
            </a:r>
            <a:r>
              <a:rPr lang="pt-PT" dirty="0" smtClean="0"/>
              <a:t>têm?</a:t>
            </a:r>
          </a:p>
          <a:p>
            <a:pPr marL="971550" lvl="1" indent="-457200"/>
            <a:r>
              <a:rPr lang="pt-PT" dirty="0" smtClean="0"/>
              <a:t>Elaborar síntese para ser apresentada em plenário</a:t>
            </a:r>
            <a:r>
              <a:rPr lang="pt-PT" dirty="0"/>
              <a:t>	</a:t>
            </a:r>
          </a:p>
          <a:p>
            <a:pPr lvl="2"/>
            <a:endParaRPr lang="pt-PT" dirty="0" smtClean="0"/>
          </a:p>
          <a:p>
            <a:endParaRPr lang="pt-PT" dirty="0"/>
          </a:p>
        </p:txBody>
      </p:sp>
      <p:grpSp>
        <p:nvGrpSpPr>
          <p:cNvPr id="12" name="Grupo 11"/>
          <p:cNvGrpSpPr/>
          <p:nvPr/>
        </p:nvGrpSpPr>
        <p:grpSpPr>
          <a:xfrm>
            <a:off x="2" y="16024"/>
            <a:ext cx="9108503" cy="6846175"/>
            <a:chOff x="2" y="16024"/>
            <a:chExt cx="9108503" cy="6846175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448" y="6309319"/>
              <a:ext cx="504057" cy="504057"/>
            </a:xfrm>
            <a:prstGeom prst="rect">
              <a:avLst/>
            </a:prstGeom>
          </p:spPr>
        </p:pic>
        <p:grpSp>
          <p:nvGrpSpPr>
            <p:cNvPr id="14" name="Grupo 13"/>
            <p:cNvGrpSpPr/>
            <p:nvPr/>
          </p:nvGrpSpPr>
          <p:grpSpPr>
            <a:xfrm>
              <a:off x="2" y="16024"/>
              <a:ext cx="2182061" cy="6846175"/>
              <a:chOff x="2" y="16024"/>
              <a:chExt cx="2182061" cy="6846175"/>
            </a:xfrm>
          </p:grpSpPr>
          <p:pic>
            <p:nvPicPr>
              <p:cNvPr id="15" name="Picture 6" descr="http://www.ead.pt/blog/wp-content/uploads/logo-lusofona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6309319"/>
                <a:ext cx="1859689" cy="5528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6024"/>
                <a:ext cx="2182061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385253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>
            <a:off x="3923929" y="1431940"/>
            <a:ext cx="5223131" cy="0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83768" y="0"/>
            <a:ext cx="6624736" cy="1417638"/>
          </a:xfrm>
        </p:spPr>
        <p:txBody>
          <a:bodyPr>
            <a:normAutofit fontScale="90000"/>
          </a:bodyPr>
          <a:lstStyle/>
          <a:p>
            <a:pPr algn="r"/>
            <a:r>
              <a:rPr lang="pt-PT" dirty="0" smtClean="0"/>
              <a:t>M3. Preparar para a mudança – Gestão de  pessoal</a:t>
            </a:r>
            <a:endParaRPr lang="pt-PT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idx="1"/>
          </p:nvPr>
        </p:nvSpPr>
        <p:spPr>
          <a:xfrm>
            <a:off x="395536" y="1543089"/>
            <a:ext cx="8507288" cy="4694223"/>
          </a:xfrm>
        </p:spPr>
        <p:txBody>
          <a:bodyPr>
            <a:normAutofit lnSpcReduction="10000"/>
          </a:bodyPr>
          <a:lstStyle/>
          <a:p>
            <a:r>
              <a:rPr lang="pt-PT" dirty="0" smtClean="0"/>
              <a:t>Trabalho autónomo:</a:t>
            </a:r>
          </a:p>
          <a:p>
            <a:pPr lvl="1"/>
            <a:r>
              <a:rPr lang="pt-PT" dirty="0" smtClean="0"/>
              <a:t>Em grupo discutir </a:t>
            </a:r>
            <a:r>
              <a:rPr lang="pt-PT" sz="3200" b="1" dirty="0"/>
              <a:t>modos de levar o pessoal a prestar contas e estratégias de </a:t>
            </a:r>
            <a:r>
              <a:rPr lang="pt-PT" sz="3200" b="1" dirty="0" smtClean="0"/>
              <a:t>apoio </a:t>
            </a:r>
            <a:r>
              <a:rPr lang="pt-PT" dirty="0" smtClean="0"/>
              <a:t>na gestão da mudança (75min):</a:t>
            </a:r>
          </a:p>
          <a:p>
            <a:pPr marL="1371600" lvl="2" indent="-457200">
              <a:buFont typeface="+mj-lt"/>
              <a:buAutoNum type="arabicPeriod"/>
            </a:pPr>
            <a:r>
              <a:rPr lang="pt-PT" dirty="0" smtClean="0"/>
              <a:t>Quem </a:t>
            </a:r>
            <a:r>
              <a:rPr lang="pt-PT" dirty="0"/>
              <a:t>é responsável pelo lançamento de desafios e pelos apoios? </a:t>
            </a:r>
            <a:endParaRPr lang="pt-PT" dirty="0" smtClean="0"/>
          </a:p>
          <a:p>
            <a:pPr marL="1371600" lvl="2" indent="-457200">
              <a:buFont typeface="+mj-lt"/>
              <a:buAutoNum type="arabicPeriod"/>
            </a:pPr>
            <a:r>
              <a:rPr lang="pt-PT" dirty="0" smtClean="0"/>
              <a:t>Quais </a:t>
            </a:r>
            <a:r>
              <a:rPr lang="pt-PT" dirty="0"/>
              <a:t>os diferentes estilos de gestão que podem ser </a:t>
            </a:r>
            <a:r>
              <a:rPr lang="pt-PT" dirty="0" err="1"/>
              <a:t>adotados</a:t>
            </a:r>
            <a:r>
              <a:rPr lang="pt-PT" dirty="0"/>
              <a:t> e em que circunstâncias são adequados</a:t>
            </a:r>
            <a:r>
              <a:rPr lang="pt-PT" dirty="0" smtClean="0"/>
              <a:t>?</a:t>
            </a:r>
          </a:p>
          <a:p>
            <a:pPr marL="1371600" lvl="2" indent="-457200">
              <a:buFont typeface="+mj-lt"/>
              <a:buAutoNum type="arabicPeriod"/>
            </a:pPr>
            <a:r>
              <a:rPr lang="pt-PT" dirty="0" smtClean="0"/>
              <a:t>Preencher a “Grelha de </a:t>
            </a:r>
            <a:r>
              <a:rPr lang="pt-PT" dirty="0" err="1" smtClean="0"/>
              <a:t>expetativas</a:t>
            </a:r>
            <a:r>
              <a:rPr lang="pt-PT" dirty="0" smtClean="0"/>
              <a:t>” (vide formulário)</a:t>
            </a:r>
          </a:p>
          <a:p>
            <a:pPr marL="971550" lvl="1" indent="-457200"/>
            <a:r>
              <a:rPr lang="pt-PT" dirty="0" smtClean="0"/>
              <a:t>Preparar os resultados do trabalho de grupo para </a:t>
            </a:r>
            <a:r>
              <a:rPr lang="pt-PT" dirty="0"/>
              <a:t>ser apresentada em </a:t>
            </a:r>
            <a:r>
              <a:rPr lang="pt-PT" dirty="0" smtClean="0"/>
              <a:t>plenário</a:t>
            </a:r>
            <a:endParaRPr lang="pt-PT" dirty="0" smtClean="0"/>
          </a:p>
          <a:p>
            <a:endParaRPr lang="pt-PT" dirty="0"/>
          </a:p>
        </p:txBody>
      </p:sp>
      <p:grpSp>
        <p:nvGrpSpPr>
          <p:cNvPr id="12" name="Grupo 11"/>
          <p:cNvGrpSpPr/>
          <p:nvPr/>
        </p:nvGrpSpPr>
        <p:grpSpPr>
          <a:xfrm>
            <a:off x="2" y="16024"/>
            <a:ext cx="9108503" cy="6846175"/>
            <a:chOff x="2" y="16024"/>
            <a:chExt cx="9108503" cy="6846175"/>
          </a:xfrm>
        </p:grpSpPr>
        <p:pic>
          <p:nvPicPr>
            <p:cNvPr id="13" name="Picture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04448" y="6309319"/>
              <a:ext cx="504057" cy="504057"/>
            </a:xfrm>
            <a:prstGeom prst="rect">
              <a:avLst/>
            </a:prstGeom>
          </p:spPr>
        </p:pic>
        <p:grpSp>
          <p:nvGrpSpPr>
            <p:cNvPr id="14" name="Grupo 13"/>
            <p:cNvGrpSpPr/>
            <p:nvPr/>
          </p:nvGrpSpPr>
          <p:grpSpPr>
            <a:xfrm>
              <a:off x="2" y="16024"/>
              <a:ext cx="2182061" cy="6846175"/>
              <a:chOff x="2" y="16024"/>
              <a:chExt cx="2182061" cy="6846175"/>
            </a:xfrm>
          </p:grpSpPr>
          <p:pic>
            <p:nvPicPr>
              <p:cNvPr id="15" name="Picture 6" descr="http://www.ead.pt/blog/wp-content/uploads/logo-lusofona.gif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6309319"/>
                <a:ext cx="1859689" cy="5528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6" name="Picture 1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6024"/>
                <a:ext cx="2182061" cy="720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51473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1584</TotalTime>
  <Words>281</Words>
  <Application>Microsoft Office PowerPoint</Application>
  <PresentationFormat>Apresentação no Ecrã (4:3)</PresentationFormat>
  <Paragraphs>30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7" baseType="lpstr">
      <vt:lpstr>Tema do Office</vt:lpstr>
      <vt:lpstr>Apresentação do PowerPoint</vt:lpstr>
      <vt:lpstr>M 2 . Comunicar a visão </vt:lpstr>
      <vt:lpstr>Transferido para trabalho autónomo</vt:lpstr>
      <vt:lpstr>M3. Preparar para a mudança – Gestão de  pessoal</vt:lpstr>
      <vt:lpstr>M3. Preparar para a mudança – Gestão de  pessoal</vt:lpstr>
      <vt:lpstr>M3. Preparar para a mudança – Gestão de  pessoal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Paula</dc:creator>
  <cp:lastModifiedBy>Ana Paula</cp:lastModifiedBy>
  <cp:revision>91</cp:revision>
  <dcterms:created xsi:type="dcterms:W3CDTF">2014-09-11T05:56:27Z</dcterms:created>
  <dcterms:modified xsi:type="dcterms:W3CDTF">2015-07-15T06:20:37Z</dcterms:modified>
</cp:coreProperties>
</file>