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6" r:id="rId8"/>
    <p:sldId id="269" r:id="rId9"/>
    <p:sldId id="267" r:id="rId10"/>
    <p:sldId id="268" r:id="rId11"/>
    <p:sldId id="263" r:id="rId12"/>
    <p:sldId id="270" r:id="rId13"/>
  </p:sldIdLst>
  <p:sldSz cx="9144000" cy="6858000" type="screen4x3"/>
  <p:notesSz cx="9947275" cy="6858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FFFF99"/>
    <a:srgbClr val="FFCCCC"/>
    <a:srgbClr val="005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34487" y="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76FDD-470C-4F4E-A4F7-D543828F306B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0FB88-171A-4AAA-AECD-22E05089DAC0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319870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4894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1068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527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278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554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781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794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765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300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641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82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60C52-67C9-4ED2-A14B-9113A76D7B16}" type="datetimeFigureOut">
              <a:rPr lang="hu-HU" smtClean="0"/>
              <a:t>2016.07.25.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4FF57-04C2-4FFC-978C-728FCAD5CD39}" type="slidenum">
              <a:rPr lang="hu-HU" smtClean="0"/>
              <a:t>‹nº›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042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ka.hu/konyv/2344/the-art-and-science-of-leading-a-schoo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Improving</a:t>
            </a:r>
            <a:r>
              <a:rPr lang="hu-HU" dirty="0" smtClean="0"/>
              <a:t> </a:t>
            </a:r>
            <a:r>
              <a:rPr lang="hu-HU" dirty="0" err="1" smtClean="0"/>
              <a:t>Teaching</a:t>
            </a:r>
            <a:r>
              <a:rPr lang="hu-HU" dirty="0" smtClean="0"/>
              <a:t> and </a:t>
            </a:r>
            <a:r>
              <a:rPr lang="hu-HU" dirty="0" err="1" smtClean="0"/>
              <a:t>Learning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>
                <a:solidFill>
                  <a:srgbClr val="0070C0"/>
                </a:solidFill>
              </a:rPr>
              <a:t>A tanítás és tanulás fejlesztése</a:t>
            </a:r>
            <a:br>
              <a:rPr lang="hu-HU" dirty="0" smtClean="0">
                <a:solidFill>
                  <a:srgbClr val="0070C0"/>
                </a:solidFill>
              </a:rPr>
            </a:br>
            <a:r>
              <a:rPr lang="hu-HU" sz="4000" i="1" dirty="0" err="1" smtClean="0"/>
              <a:t>Workshop</a:t>
            </a:r>
            <a:r>
              <a:rPr lang="hu-HU" dirty="0" smtClean="0"/>
              <a:t> 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79649" y="3573016"/>
            <a:ext cx="8352928" cy="1919064"/>
          </a:xfrm>
        </p:spPr>
        <p:txBody>
          <a:bodyPr>
            <a:normAutofit fontScale="55000" lnSpcReduction="20000"/>
          </a:bodyPr>
          <a:lstStyle/>
          <a:p>
            <a:endParaRPr lang="hu-HU" dirty="0" smtClean="0"/>
          </a:p>
          <a:p>
            <a:pPr algn="l"/>
            <a:r>
              <a:rPr lang="hu-HU" b="1" dirty="0" smtClean="0">
                <a:solidFill>
                  <a:schemeClr val="bg2">
                    <a:lumMod val="25000"/>
                  </a:schemeClr>
                </a:solidFill>
              </a:rPr>
              <a:t>Rita Bencze</a:t>
            </a:r>
            <a:r>
              <a:rPr lang="hu-HU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hu-H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hu-HU" sz="1700" dirty="0" smtClean="0"/>
              <a:t>	</a:t>
            </a:r>
            <a:r>
              <a:rPr lang="hu-HU" sz="2500" dirty="0" smtClean="0"/>
              <a:t>(UD </a:t>
            </a:r>
            <a:r>
              <a:rPr lang="hu-HU" sz="2500" dirty="0" err="1" smtClean="0"/>
              <a:t>Balásházy</a:t>
            </a:r>
            <a:r>
              <a:rPr lang="hu-HU" sz="2500" dirty="0" smtClean="0"/>
              <a:t> János </a:t>
            </a:r>
            <a:r>
              <a:rPr lang="hu-HU" sz="2500" dirty="0" err="1" smtClean="0"/>
              <a:t>Teacher</a:t>
            </a:r>
            <a:r>
              <a:rPr lang="hu-HU" sz="2500" dirty="0" smtClean="0"/>
              <a:t> </a:t>
            </a:r>
            <a:r>
              <a:rPr lang="hu-HU" sz="2500" dirty="0" err="1" smtClean="0"/>
              <a:t>Training</a:t>
            </a:r>
            <a:r>
              <a:rPr lang="hu-HU" sz="2500" dirty="0" smtClean="0"/>
              <a:t> </a:t>
            </a:r>
            <a:r>
              <a:rPr lang="hu-HU" sz="2500" dirty="0" err="1" smtClean="0"/>
              <a:t>Demonstration</a:t>
            </a:r>
            <a:r>
              <a:rPr lang="hu-HU" sz="2500" dirty="0" smtClean="0"/>
              <a:t> </a:t>
            </a:r>
            <a:r>
              <a:rPr lang="hu-HU" sz="2500" dirty="0" err="1" smtClean="0"/>
              <a:t>Secondary</a:t>
            </a:r>
            <a:r>
              <a:rPr lang="hu-HU" sz="2500" dirty="0" smtClean="0"/>
              <a:t> </a:t>
            </a:r>
            <a:r>
              <a:rPr lang="hu-HU" sz="2500" dirty="0" err="1" smtClean="0"/>
              <a:t>School</a:t>
            </a:r>
            <a:r>
              <a:rPr lang="hu-HU" sz="2500" dirty="0" smtClean="0"/>
              <a:t>)</a:t>
            </a:r>
          </a:p>
          <a:p>
            <a:pPr algn="l"/>
            <a:r>
              <a:rPr lang="hu-HU" sz="2500" dirty="0"/>
              <a:t>	</a:t>
            </a:r>
            <a:r>
              <a:rPr lang="hu-HU" sz="2500" dirty="0" smtClean="0">
                <a:solidFill>
                  <a:srgbClr val="0070C0"/>
                </a:solidFill>
              </a:rPr>
              <a:t>(DE </a:t>
            </a:r>
            <a:r>
              <a:rPr lang="hu-HU" sz="2500" dirty="0" err="1" smtClean="0">
                <a:solidFill>
                  <a:srgbClr val="0070C0"/>
                </a:solidFill>
              </a:rPr>
              <a:t>Balásházy</a:t>
            </a:r>
            <a:r>
              <a:rPr lang="hu-HU" sz="2500" dirty="0" smtClean="0">
                <a:solidFill>
                  <a:srgbClr val="0070C0"/>
                </a:solidFill>
              </a:rPr>
              <a:t> János Gyakorló Szakközépiskolája, Gimnáziuma és Kollégiuma) </a:t>
            </a:r>
            <a:endParaRPr lang="hu-HU" sz="3300" dirty="0" smtClean="0">
              <a:solidFill>
                <a:srgbClr val="0070C0"/>
              </a:solidFill>
            </a:endParaRPr>
          </a:p>
          <a:p>
            <a:pPr algn="l"/>
            <a:r>
              <a:rPr lang="hu-HU" b="1" dirty="0" smtClean="0">
                <a:solidFill>
                  <a:schemeClr val="bg2">
                    <a:lumMod val="25000"/>
                  </a:schemeClr>
                </a:solidFill>
              </a:rPr>
              <a:t>Dr. Magdolna Chrappán</a:t>
            </a:r>
          </a:p>
          <a:p>
            <a:pPr algn="l"/>
            <a:r>
              <a:rPr lang="hu-HU" dirty="0"/>
              <a:t>	</a:t>
            </a:r>
            <a:r>
              <a:rPr lang="hu-HU" sz="2500" dirty="0" smtClean="0"/>
              <a:t>(UD  Institute of </a:t>
            </a:r>
            <a:r>
              <a:rPr lang="hu-HU" sz="2500" dirty="0" err="1" smtClean="0"/>
              <a:t>Educational</a:t>
            </a:r>
            <a:r>
              <a:rPr lang="hu-HU" sz="2500" dirty="0" smtClean="0"/>
              <a:t> </a:t>
            </a:r>
            <a:r>
              <a:rPr lang="hu-HU" sz="2500" dirty="0" err="1" smtClean="0"/>
              <a:t>Studies</a:t>
            </a:r>
            <a:r>
              <a:rPr lang="hu-HU" sz="2500" dirty="0" smtClean="0"/>
              <a:t>)</a:t>
            </a:r>
          </a:p>
          <a:p>
            <a:pPr algn="l"/>
            <a:r>
              <a:rPr lang="hu-HU" sz="2500" dirty="0"/>
              <a:t>	</a:t>
            </a:r>
            <a:r>
              <a:rPr lang="hu-HU" sz="2500" dirty="0" smtClean="0">
                <a:solidFill>
                  <a:srgbClr val="0070C0"/>
                </a:solidFill>
              </a:rPr>
              <a:t>(DE BTK Neveléstudományok Intézete)</a:t>
            </a:r>
            <a:endParaRPr lang="hu-HU" sz="2500" dirty="0">
              <a:solidFill>
                <a:srgbClr val="0070C0"/>
              </a:solidFill>
            </a:endParaRPr>
          </a:p>
        </p:txBody>
      </p:sp>
      <p:grpSp>
        <p:nvGrpSpPr>
          <p:cNvPr id="4" name="Csoportba foglalás 3"/>
          <p:cNvGrpSpPr/>
          <p:nvPr/>
        </p:nvGrpSpPr>
        <p:grpSpPr>
          <a:xfrm>
            <a:off x="395536" y="332656"/>
            <a:ext cx="8352928" cy="6284515"/>
            <a:chOff x="395536" y="332656"/>
            <a:chExt cx="8352928" cy="628451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536" y="332656"/>
              <a:ext cx="8352928" cy="7589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3763" y="5949280"/>
              <a:ext cx="8184701" cy="6678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5182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3011" y="620688"/>
            <a:ext cx="8229600" cy="686035"/>
          </a:xfrm>
        </p:spPr>
        <p:txBody>
          <a:bodyPr>
            <a:noAutofit/>
          </a:bodyPr>
          <a:lstStyle/>
          <a:p>
            <a:r>
              <a:rPr lang="hu-HU" sz="2800" dirty="0" smtClean="0"/>
              <a:t>		</a:t>
            </a:r>
            <a:endParaRPr lang="hu-HU" sz="2000" dirty="0">
              <a:solidFill>
                <a:srgbClr val="005DA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39553" y="1863280"/>
            <a:ext cx="4104456" cy="42300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hu-HU" sz="7200" dirty="0" err="1" smtClean="0"/>
              <a:t>School</a:t>
            </a:r>
            <a:r>
              <a:rPr lang="hu-HU" sz="7200" dirty="0" smtClean="0"/>
              <a:t> </a:t>
            </a:r>
            <a:r>
              <a:rPr lang="hu-HU" sz="7200" dirty="0" err="1" smtClean="0"/>
              <a:t>leaders</a:t>
            </a:r>
            <a:r>
              <a:rPr lang="hu-HU" sz="7200" dirty="0" smtClean="0"/>
              <a:t> must</a:t>
            </a:r>
          </a:p>
          <a:p>
            <a:r>
              <a:rPr lang="en-US" sz="7200" dirty="0" smtClean="0"/>
              <a:t>ensure </a:t>
            </a:r>
            <a:r>
              <a:rPr lang="en-US" sz="7200" dirty="0"/>
              <a:t>that learning </a:t>
            </a:r>
            <a:r>
              <a:rPr lang="en-US" sz="7200" dirty="0" smtClean="0"/>
              <a:t>and </a:t>
            </a:r>
            <a:r>
              <a:rPr lang="en-US" sz="7200" dirty="0"/>
              <a:t>teaching lead to the improvement of student </a:t>
            </a:r>
          </a:p>
          <a:p>
            <a:pPr marL="0" indent="0">
              <a:buNone/>
            </a:pPr>
            <a:r>
              <a:rPr lang="hu-HU" sz="7200" dirty="0" smtClean="0"/>
              <a:t>       </a:t>
            </a:r>
            <a:r>
              <a:rPr lang="en-US" sz="7200" dirty="0" smtClean="0"/>
              <a:t>achievement.</a:t>
            </a:r>
            <a:endParaRPr lang="en-US" sz="7200" dirty="0"/>
          </a:p>
          <a:p>
            <a:r>
              <a:rPr lang="en-US" sz="7200" dirty="0" smtClean="0"/>
              <a:t>establish </a:t>
            </a:r>
            <a:r>
              <a:rPr lang="en-US" sz="7200" dirty="0"/>
              <a:t>a culture of feedback and evaluation with a view to improvement.</a:t>
            </a:r>
          </a:p>
          <a:p>
            <a:pPr marL="0" indent="0">
              <a:buNone/>
            </a:pPr>
            <a:endParaRPr lang="en-US" sz="7200" dirty="0"/>
          </a:p>
          <a:p>
            <a:r>
              <a:rPr lang="en-US" sz="7200" dirty="0" smtClean="0"/>
              <a:t>ensure </a:t>
            </a:r>
            <a:r>
              <a:rPr lang="en-US" sz="7200" dirty="0"/>
              <a:t>that curricular activities meet the demands of all learners.</a:t>
            </a:r>
          </a:p>
          <a:p>
            <a:pPr marL="0" indent="0">
              <a:buNone/>
            </a:pPr>
            <a:endParaRPr lang="en-US" sz="7200" dirty="0"/>
          </a:p>
          <a:p>
            <a:r>
              <a:rPr lang="en-US" sz="7200" dirty="0" smtClean="0"/>
              <a:t>critically </a:t>
            </a:r>
            <a:r>
              <a:rPr lang="en-US" sz="7200" dirty="0"/>
              <a:t>engage teachers with (research) literature to improve their teaching.</a:t>
            </a:r>
          </a:p>
          <a:p>
            <a:pPr marL="0" indent="0">
              <a:buNone/>
            </a:pPr>
            <a:endParaRPr lang="en-US" sz="7200" dirty="0"/>
          </a:p>
          <a:p>
            <a:r>
              <a:rPr lang="en-US" sz="7200" dirty="0" smtClean="0"/>
              <a:t>work </a:t>
            </a:r>
            <a:r>
              <a:rPr lang="en-US" sz="7200" dirty="0"/>
              <a:t>towards achieving an inclusive learning environment. </a:t>
            </a:r>
          </a:p>
          <a:p>
            <a:pPr marL="0" lvl="0" indent="0">
              <a:buNone/>
            </a:pPr>
            <a:endParaRPr lang="hu-HU" sz="5500" dirty="0" smtClean="0"/>
          </a:p>
          <a:p>
            <a:pPr marL="0" indent="0">
              <a:buNone/>
            </a:pPr>
            <a:endParaRPr lang="hu-HU" sz="55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4008" y="2027981"/>
            <a:ext cx="4320480" cy="4065315"/>
          </a:xfrm>
        </p:spPr>
        <p:txBody>
          <a:bodyPr>
            <a:noAutofit/>
          </a:bodyPr>
          <a:lstStyle/>
          <a:p>
            <a:r>
              <a:rPr lang="hu-HU" sz="1800" dirty="0" smtClean="0">
                <a:solidFill>
                  <a:srgbClr val="0070C0"/>
                </a:solidFill>
              </a:rPr>
              <a:t>Biztosítaniuk kell, </a:t>
            </a:r>
            <a:r>
              <a:rPr lang="hu-HU" sz="1800" dirty="0">
                <a:solidFill>
                  <a:srgbClr val="0070C0"/>
                </a:solidFill>
              </a:rPr>
              <a:t>hogy a tanulás és a tanítás a tanulói teljesítmény javulásához vezessen. </a:t>
            </a:r>
            <a:endParaRPr lang="hu-HU" sz="1800" dirty="0" smtClean="0">
              <a:solidFill>
                <a:srgbClr val="0070C0"/>
              </a:solidFill>
            </a:endParaRPr>
          </a:p>
          <a:p>
            <a:r>
              <a:rPr lang="hu-HU" sz="1800" dirty="0" smtClean="0">
                <a:solidFill>
                  <a:srgbClr val="0070C0"/>
                </a:solidFill>
              </a:rPr>
              <a:t>Meg </a:t>
            </a:r>
            <a:r>
              <a:rPr lang="hu-HU" sz="1800" dirty="0">
                <a:solidFill>
                  <a:srgbClr val="0070C0"/>
                </a:solidFill>
              </a:rPr>
              <a:t>kell teremteniük a visszajelzés és az értékelés </a:t>
            </a:r>
            <a:r>
              <a:rPr lang="hu-HU" sz="1800" dirty="0" smtClean="0">
                <a:solidFill>
                  <a:srgbClr val="0070C0"/>
                </a:solidFill>
              </a:rPr>
              <a:t>kultúráját </a:t>
            </a:r>
            <a:r>
              <a:rPr lang="hu-HU" sz="1800" dirty="0">
                <a:solidFill>
                  <a:srgbClr val="0070C0"/>
                </a:solidFill>
              </a:rPr>
              <a:t>a </a:t>
            </a:r>
            <a:r>
              <a:rPr lang="hu-HU" sz="1800" dirty="0" smtClean="0">
                <a:solidFill>
                  <a:srgbClr val="0070C0"/>
                </a:solidFill>
              </a:rPr>
              <a:t>fejlődés érdekében</a:t>
            </a:r>
            <a:r>
              <a:rPr lang="hu-HU" sz="1800" dirty="0">
                <a:solidFill>
                  <a:srgbClr val="0070C0"/>
                </a:solidFill>
              </a:rPr>
              <a:t>. </a:t>
            </a:r>
          </a:p>
          <a:p>
            <a:r>
              <a:rPr lang="hu-HU" sz="1800" dirty="0" smtClean="0">
                <a:solidFill>
                  <a:srgbClr val="0070C0"/>
                </a:solidFill>
              </a:rPr>
              <a:t>Biztosítaniuk </a:t>
            </a:r>
            <a:r>
              <a:rPr lang="hu-HU" sz="1800" dirty="0">
                <a:solidFill>
                  <a:srgbClr val="0070C0"/>
                </a:solidFill>
              </a:rPr>
              <a:t>kell, hogy a </a:t>
            </a:r>
            <a:r>
              <a:rPr lang="hu-HU" sz="1800" dirty="0" smtClean="0">
                <a:solidFill>
                  <a:srgbClr val="0070C0"/>
                </a:solidFill>
              </a:rPr>
              <a:t>tantervi </a:t>
            </a:r>
            <a:r>
              <a:rPr lang="hu-HU" sz="1800" dirty="0">
                <a:solidFill>
                  <a:srgbClr val="0070C0"/>
                </a:solidFill>
              </a:rPr>
              <a:t>tevékenységek kielégítsék </a:t>
            </a:r>
            <a:r>
              <a:rPr lang="hu-HU" sz="1800" dirty="0" smtClean="0">
                <a:solidFill>
                  <a:srgbClr val="0070C0"/>
                </a:solidFill>
              </a:rPr>
              <a:t>minden </a:t>
            </a:r>
            <a:r>
              <a:rPr lang="hu-HU" sz="1800" dirty="0">
                <a:solidFill>
                  <a:srgbClr val="0070C0"/>
                </a:solidFill>
              </a:rPr>
              <a:t>egyes </a:t>
            </a:r>
            <a:r>
              <a:rPr lang="hu-HU" sz="1800" dirty="0" smtClean="0">
                <a:solidFill>
                  <a:srgbClr val="0070C0"/>
                </a:solidFill>
              </a:rPr>
              <a:t>tanulónak az igényeit</a:t>
            </a:r>
            <a:r>
              <a:rPr lang="hu-HU" sz="1800" dirty="0">
                <a:solidFill>
                  <a:srgbClr val="0070C0"/>
                </a:solidFill>
              </a:rPr>
              <a:t>. </a:t>
            </a:r>
            <a:endParaRPr lang="hu-HU" sz="1800" dirty="0" smtClean="0">
              <a:solidFill>
                <a:srgbClr val="0070C0"/>
              </a:solidFill>
            </a:endParaRPr>
          </a:p>
          <a:p>
            <a:r>
              <a:rPr lang="hu-HU" sz="1800" dirty="0" smtClean="0">
                <a:solidFill>
                  <a:srgbClr val="0070C0"/>
                </a:solidFill>
              </a:rPr>
              <a:t>Ösztönözzék a </a:t>
            </a:r>
            <a:r>
              <a:rPr lang="hu-HU" sz="1800" dirty="0">
                <a:solidFill>
                  <a:srgbClr val="0070C0"/>
                </a:solidFill>
              </a:rPr>
              <a:t>tanárokat a szakirodalom kritikus olvasására </a:t>
            </a:r>
            <a:r>
              <a:rPr lang="hu-HU" sz="1800" dirty="0" smtClean="0">
                <a:solidFill>
                  <a:srgbClr val="0070C0"/>
                </a:solidFill>
              </a:rPr>
              <a:t>a </a:t>
            </a:r>
            <a:r>
              <a:rPr lang="hu-HU" sz="1800" dirty="0">
                <a:solidFill>
                  <a:srgbClr val="0070C0"/>
                </a:solidFill>
              </a:rPr>
              <a:t>tanítási gyakorlatuk fejlesztésének érdekében. </a:t>
            </a:r>
            <a:endParaRPr lang="hu-HU" sz="1800" dirty="0" smtClean="0">
              <a:solidFill>
                <a:srgbClr val="0070C0"/>
              </a:solidFill>
            </a:endParaRPr>
          </a:p>
          <a:p>
            <a:r>
              <a:rPr lang="hu-HU" sz="1800" dirty="0" smtClean="0">
                <a:solidFill>
                  <a:srgbClr val="0070C0"/>
                </a:solidFill>
              </a:rPr>
              <a:t>Törekszenek a befogadó </a:t>
            </a:r>
            <a:r>
              <a:rPr lang="hu-HU" sz="1800" dirty="0">
                <a:solidFill>
                  <a:srgbClr val="0070C0"/>
                </a:solidFill>
              </a:rPr>
              <a:t>tanulási környezet kialakítására.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685576"/>
              </p:ext>
            </p:extLst>
          </p:nvPr>
        </p:nvGraphicFramePr>
        <p:xfrm>
          <a:off x="539552" y="875619"/>
          <a:ext cx="820891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solidFill>
                            <a:schemeClr val="tx1"/>
                          </a:solidFill>
                        </a:rPr>
                        <a:t>Key </a:t>
                      </a:r>
                      <a:r>
                        <a:rPr lang="hu-HU" sz="2000" dirty="0" err="1" smtClean="0">
                          <a:solidFill>
                            <a:schemeClr val="tx1"/>
                          </a:solidFill>
                        </a:rPr>
                        <a:t>descriptors</a:t>
                      </a:r>
                      <a:r>
                        <a:rPr lang="hu-HU" sz="200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hu-HU" sz="200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hu-HU" sz="2000" baseline="0" dirty="0" smtClean="0">
                          <a:solidFill>
                            <a:schemeClr val="tx1"/>
                          </a:solidFill>
                        </a:rPr>
                        <a:t> „</a:t>
                      </a:r>
                      <a:r>
                        <a:rPr lang="hu-HU" sz="2000" baseline="0" dirty="0" err="1" smtClean="0">
                          <a:solidFill>
                            <a:schemeClr val="tx1"/>
                          </a:solidFill>
                        </a:rPr>
                        <a:t>Leading</a:t>
                      </a:r>
                      <a:r>
                        <a:rPr lang="hu-HU" sz="2000" baseline="0" dirty="0" smtClean="0">
                          <a:solidFill>
                            <a:schemeClr val="tx1"/>
                          </a:solidFill>
                        </a:rPr>
                        <a:t> and </a:t>
                      </a:r>
                      <a:r>
                        <a:rPr lang="hu-HU" sz="2000" baseline="0" dirty="0" err="1" smtClean="0">
                          <a:solidFill>
                            <a:schemeClr val="tx1"/>
                          </a:solidFill>
                        </a:rPr>
                        <a:t>Managing</a:t>
                      </a:r>
                      <a:r>
                        <a:rPr lang="hu-HU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000" baseline="0" dirty="0" err="1" smtClean="0">
                          <a:solidFill>
                            <a:schemeClr val="tx1"/>
                          </a:solidFill>
                        </a:rPr>
                        <a:t>Learning</a:t>
                      </a:r>
                      <a:r>
                        <a:rPr lang="hu-HU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000" baseline="0" dirty="0" err="1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hu-HU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000" baseline="0" dirty="0" err="1" smtClean="0">
                          <a:solidFill>
                            <a:schemeClr val="tx1"/>
                          </a:solidFill>
                        </a:rPr>
                        <a:t>Teaching</a:t>
                      </a:r>
                      <a:r>
                        <a:rPr lang="hu-HU" sz="2000" baseline="0" dirty="0" smtClean="0">
                          <a:solidFill>
                            <a:schemeClr val="tx1"/>
                          </a:solidFill>
                        </a:rPr>
                        <a:t>”</a:t>
                      </a:r>
                      <a:endParaRPr lang="hu-HU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 smtClean="0">
                          <a:solidFill>
                            <a:srgbClr val="005DA2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hu-HU" sz="2400" baseline="0" dirty="0" smtClean="0">
                          <a:solidFill>
                            <a:srgbClr val="005DA2"/>
                          </a:solidFill>
                          <a:latin typeface="+mn-lt"/>
                          <a:ea typeface="+mn-ea"/>
                          <a:cs typeface="+mn-cs"/>
                        </a:rPr>
                        <a:t> tanulás és tanítás menedzselése  kulcsjellemzői</a:t>
                      </a:r>
                      <a:endParaRPr lang="hu-HU" sz="1800" dirty="0" smtClean="0">
                        <a:solidFill>
                          <a:srgbClr val="005DA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80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>
            <a:alpha val="4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99520" y="1399058"/>
            <a:ext cx="4231429" cy="500141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3200" dirty="0" err="1" smtClean="0"/>
              <a:t>Task</a:t>
            </a:r>
            <a:r>
              <a:rPr lang="hu-HU" sz="3200" dirty="0" smtClean="0"/>
              <a:t> 3</a:t>
            </a:r>
            <a:endParaRPr lang="hu-HU" sz="3200" dirty="0"/>
          </a:p>
          <a:p>
            <a:pPr lvl="0"/>
            <a:r>
              <a:rPr lang="hu-HU" sz="2600" dirty="0" err="1" smtClean="0"/>
              <a:t>Assign</a:t>
            </a:r>
            <a:r>
              <a:rPr lang="hu-HU" sz="2600" dirty="0" smtClean="0"/>
              <a:t> </a:t>
            </a:r>
            <a:r>
              <a:rPr lang="hu-HU" sz="2600" dirty="0" err="1" smtClean="0"/>
              <a:t>max</a:t>
            </a:r>
            <a:r>
              <a:rPr lang="hu-HU" sz="2600" dirty="0" smtClean="0"/>
              <a:t>. 5 </a:t>
            </a:r>
            <a:r>
              <a:rPr lang="hu-HU" sz="2600" dirty="0" err="1" smtClean="0"/>
              <a:t>competences</a:t>
            </a:r>
            <a:r>
              <a:rPr lang="hu-HU" sz="2600" dirty="0" smtClean="0"/>
              <a:t> </a:t>
            </a:r>
            <a:r>
              <a:rPr lang="hu-HU" sz="2600" dirty="0" err="1" smtClean="0"/>
              <a:t>to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suggestions</a:t>
            </a:r>
            <a:r>
              <a:rPr lang="hu-HU" sz="2600" dirty="0" smtClean="0"/>
              <a:t> in </a:t>
            </a:r>
            <a:r>
              <a:rPr lang="hu-HU" sz="2600" dirty="0" err="1" smtClean="0"/>
              <a:t>your</a:t>
            </a:r>
            <a:r>
              <a:rPr lang="hu-HU" sz="2600" dirty="0" smtClean="0"/>
              <a:t> </a:t>
            </a:r>
            <a:r>
              <a:rPr lang="hu-HU" sz="2600" dirty="0" err="1" smtClean="0"/>
              <a:t>previous</a:t>
            </a:r>
            <a:r>
              <a:rPr lang="hu-HU" sz="2600" dirty="0" smtClean="0"/>
              <a:t> </a:t>
            </a:r>
            <a:r>
              <a:rPr lang="hu-HU" sz="2600" dirty="0" err="1" smtClean="0"/>
              <a:t>list</a:t>
            </a:r>
            <a:r>
              <a:rPr lang="hu-HU" sz="2600" dirty="0" smtClean="0"/>
              <a:t> in </a:t>
            </a:r>
            <a:r>
              <a:rPr lang="hu-HU" sz="2600" dirty="0" err="1" smtClean="0"/>
              <a:t>task</a:t>
            </a:r>
            <a:r>
              <a:rPr lang="hu-HU" sz="2600" dirty="0" smtClean="0"/>
              <a:t> 2 </a:t>
            </a:r>
            <a:endParaRPr lang="hu-HU" sz="2600" dirty="0"/>
          </a:p>
          <a:p>
            <a:pPr lvl="0"/>
            <a:r>
              <a:rPr lang="hu-HU" sz="2600" dirty="0" err="1" smtClean="0"/>
              <a:t>Write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number</a:t>
            </a:r>
            <a:r>
              <a:rPr lang="hu-HU" sz="2600" dirty="0" smtClean="0"/>
              <a:t> of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competences</a:t>
            </a:r>
            <a:r>
              <a:rPr lang="hu-HU" sz="2600" dirty="0" smtClean="0"/>
              <a:t> in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appropriate</a:t>
            </a:r>
            <a:r>
              <a:rPr lang="hu-HU" sz="2600" dirty="0" smtClean="0"/>
              <a:t> line</a:t>
            </a:r>
            <a:endParaRPr lang="hu-HU" sz="2600" dirty="0"/>
          </a:p>
          <a:p>
            <a:pPr marL="0" indent="0">
              <a:buNone/>
            </a:pPr>
            <a:endParaRPr lang="hu-HU" sz="24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4008" y="1196752"/>
            <a:ext cx="424428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200" dirty="0" smtClean="0">
                <a:solidFill>
                  <a:srgbClr val="005DA2"/>
                </a:solidFill>
              </a:rPr>
              <a:t>3. feladat</a:t>
            </a:r>
          </a:p>
          <a:p>
            <a:r>
              <a:rPr lang="hu-HU" sz="2600" dirty="0" smtClean="0">
                <a:solidFill>
                  <a:srgbClr val="005DA2"/>
                </a:solidFill>
              </a:rPr>
              <a:t>Az előző feladatban alkotott listában minden megoldási javaslathoz rendeljenek hozzá </a:t>
            </a:r>
            <a:r>
              <a:rPr lang="hu-HU" sz="2600" dirty="0" err="1" smtClean="0">
                <a:solidFill>
                  <a:srgbClr val="005DA2"/>
                </a:solidFill>
              </a:rPr>
              <a:t>max</a:t>
            </a:r>
            <a:r>
              <a:rPr lang="hu-HU" sz="2600" dirty="0" smtClean="0">
                <a:solidFill>
                  <a:srgbClr val="005DA2"/>
                </a:solidFill>
              </a:rPr>
              <a:t> 5 kompetenciát</a:t>
            </a:r>
          </a:p>
          <a:p>
            <a:r>
              <a:rPr lang="hu-HU" sz="2600" dirty="0" smtClean="0">
                <a:solidFill>
                  <a:srgbClr val="005DA2"/>
                </a:solidFill>
              </a:rPr>
              <a:t>A kompetencialista sorszámait írják be az egyes sorokba </a:t>
            </a:r>
          </a:p>
          <a:p>
            <a:endParaRPr lang="hu-HU" sz="3200" dirty="0" smtClean="0">
              <a:solidFill>
                <a:srgbClr val="005DA2"/>
              </a:solidFill>
            </a:endParaRPr>
          </a:p>
          <a:p>
            <a:pPr marL="0" indent="0">
              <a:buNone/>
            </a:pPr>
            <a:endParaRPr lang="hu-HU" sz="3200" dirty="0" smtClean="0">
              <a:solidFill>
                <a:srgbClr val="005DA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373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3011" y="620688"/>
            <a:ext cx="8229600" cy="686035"/>
          </a:xfrm>
        </p:spPr>
        <p:txBody>
          <a:bodyPr>
            <a:noAutofit/>
          </a:bodyPr>
          <a:lstStyle/>
          <a:p>
            <a:r>
              <a:rPr lang="hu-HU" sz="2800" dirty="0" smtClean="0"/>
              <a:t>		</a:t>
            </a:r>
            <a:endParaRPr lang="hu-HU" sz="2000" dirty="0">
              <a:solidFill>
                <a:srgbClr val="005DA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44348" y="1772817"/>
            <a:ext cx="4133703" cy="1080120"/>
          </a:xfrm>
        </p:spPr>
        <p:txBody>
          <a:bodyPr>
            <a:normAutofit/>
          </a:bodyPr>
          <a:lstStyle/>
          <a:p>
            <a:r>
              <a:rPr lang="hu-HU" sz="1800" dirty="0" err="1" smtClean="0"/>
              <a:t>We</a:t>
            </a:r>
            <a:r>
              <a:rPr lang="hu-HU" sz="1800" dirty="0" smtClean="0"/>
              <a:t> </a:t>
            </a:r>
            <a:r>
              <a:rPr lang="hu-HU" sz="1800" dirty="0" err="1" smtClean="0"/>
              <a:t>will</a:t>
            </a:r>
            <a:r>
              <a:rPr lang="hu-HU" sz="1800" dirty="0" smtClean="0"/>
              <a:t> </a:t>
            </a:r>
            <a:r>
              <a:rPr lang="hu-HU" sz="1800" dirty="0" err="1" smtClean="0"/>
              <a:t>share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docs</a:t>
            </a:r>
            <a:r>
              <a:rPr lang="hu-HU" sz="1800" dirty="0" smtClean="0"/>
              <a:t> of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workshop</a:t>
            </a:r>
            <a:r>
              <a:rPr lang="hu-HU" sz="1800" dirty="0" smtClean="0"/>
              <a:t>,</a:t>
            </a:r>
          </a:p>
          <a:p>
            <a:r>
              <a:rPr lang="hu-HU" sz="1800" dirty="0" err="1" smtClean="0"/>
              <a:t>So</a:t>
            </a:r>
            <a:r>
              <a:rPr lang="hu-HU" sz="1800" dirty="0" smtClean="0"/>
              <a:t> </a:t>
            </a:r>
            <a:r>
              <a:rPr lang="hu-HU" sz="1800" dirty="0" err="1" smtClean="0"/>
              <a:t>please</a:t>
            </a:r>
            <a:r>
              <a:rPr lang="hu-HU" sz="1800" dirty="0" smtClean="0"/>
              <a:t>, </a:t>
            </a:r>
            <a:r>
              <a:rPr lang="hu-HU" sz="1800" dirty="0" err="1" smtClean="0"/>
              <a:t>give</a:t>
            </a:r>
            <a:r>
              <a:rPr lang="hu-HU" sz="1800" dirty="0" smtClean="0"/>
              <a:t> </a:t>
            </a:r>
            <a:r>
              <a:rPr lang="hu-HU" sz="1800" dirty="0" err="1" smtClean="0"/>
              <a:t>us</a:t>
            </a:r>
            <a:r>
              <a:rPr lang="hu-HU" sz="1800" dirty="0" smtClean="0"/>
              <a:t> </a:t>
            </a:r>
            <a:r>
              <a:rPr lang="hu-HU" sz="1800" dirty="0" err="1" smtClean="0"/>
              <a:t>your</a:t>
            </a:r>
            <a:r>
              <a:rPr lang="hu-HU" sz="1800" dirty="0" smtClean="0"/>
              <a:t> </a:t>
            </a:r>
            <a:r>
              <a:rPr lang="hu-HU" sz="1800" dirty="0" err="1" smtClean="0"/>
              <a:t>email-adress</a:t>
            </a:r>
            <a:r>
              <a:rPr lang="hu-HU" sz="1800" dirty="0" smtClean="0"/>
              <a:t>!</a:t>
            </a:r>
            <a:endParaRPr lang="hu-HU" sz="1800" dirty="0"/>
          </a:p>
          <a:p>
            <a:pPr marL="0" lvl="0" indent="0">
              <a:buNone/>
            </a:pPr>
            <a:endParaRPr lang="hu-HU" sz="1800" dirty="0" smtClean="0"/>
          </a:p>
          <a:p>
            <a:endParaRPr lang="hu-HU" sz="20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4008" y="1772817"/>
            <a:ext cx="4320480" cy="936104"/>
          </a:xfrm>
        </p:spPr>
        <p:txBody>
          <a:bodyPr>
            <a:noAutofit/>
          </a:bodyPr>
          <a:lstStyle/>
          <a:p>
            <a:r>
              <a:rPr lang="hu-HU" sz="1800" dirty="0" smtClean="0">
                <a:solidFill>
                  <a:srgbClr val="005DA2"/>
                </a:solidFill>
              </a:rPr>
              <a:t>A </a:t>
            </a:r>
            <a:r>
              <a:rPr lang="hu-HU" sz="1800" dirty="0" err="1" smtClean="0">
                <a:solidFill>
                  <a:srgbClr val="005DA2"/>
                </a:solidFill>
              </a:rPr>
              <a:t>workshop</a:t>
            </a:r>
            <a:r>
              <a:rPr lang="hu-HU" sz="1800" dirty="0" smtClean="0">
                <a:solidFill>
                  <a:srgbClr val="005DA2"/>
                </a:solidFill>
              </a:rPr>
              <a:t> anyagait megosztjuk, ha kapunk email-címeket. </a:t>
            </a:r>
          </a:p>
          <a:p>
            <a:endParaRPr lang="hu-HU" sz="1800" dirty="0">
              <a:solidFill>
                <a:srgbClr val="005DA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476204"/>
              </p:ext>
            </p:extLst>
          </p:nvPr>
        </p:nvGraphicFramePr>
        <p:xfrm>
          <a:off x="539552" y="875619"/>
          <a:ext cx="820891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err="1" smtClean="0">
                          <a:solidFill>
                            <a:schemeClr val="tx1"/>
                          </a:solidFill>
                        </a:rPr>
                        <a:t>Thank</a:t>
                      </a:r>
                      <a:r>
                        <a:rPr lang="hu-H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400" dirty="0" err="1" smtClean="0">
                          <a:solidFill>
                            <a:schemeClr val="tx1"/>
                          </a:solidFill>
                        </a:rPr>
                        <a:t>you</a:t>
                      </a:r>
                      <a:r>
                        <a:rPr lang="hu-H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400" dirty="0" err="1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hu-H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400" dirty="0" err="1" smtClean="0">
                          <a:solidFill>
                            <a:schemeClr val="tx1"/>
                          </a:solidFill>
                        </a:rPr>
                        <a:t>your</a:t>
                      </a:r>
                      <a:r>
                        <a:rPr lang="hu-H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400" dirty="0" err="1" smtClean="0">
                          <a:solidFill>
                            <a:schemeClr val="tx1"/>
                          </a:solidFill>
                        </a:rPr>
                        <a:t>cooperation</a:t>
                      </a:r>
                      <a:endParaRPr lang="hu-HU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solidFill>
                            <a:srgbClr val="005DA2"/>
                          </a:solidFill>
                          <a:latin typeface="+mn-lt"/>
                          <a:ea typeface="+mn-ea"/>
                          <a:cs typeface="+mn-cs"/>
                        </a:rPr>
                        <a:t>Köszönjük az együttműködést</a:t>
                      </a:r>
                    </a:p>
                  </a:txBody>
                  <a:tcPr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80928"/>
            <a:ext cx="3076575" cy="324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759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3252" y="764704"/>
            <a:ext cx="8229600" cy="796950"/>
          </a:xfrm>
        </p:spPr>
        <p:txBody>
          <a:bodyPr>
            <a:normAutofit/>
          </a:bodyPr>
          <a:lstStyle/>
          <a:p>
            <a:r>
              <a:rPr lang="hu-HU" sz="3600" dirty="0" smtClean="0"/>
              <a:t>The SLT4AA project  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 err="1" smtClean="0"/>
              <a:t>Cooperation</a:t>
            </a:r>
            <a:r>
              <a:rPr lang="hu-HU" sz="2400" dirty="0" smtClean="0"/>
              <a:t> of 5 </a:t>
            </a:r>
            <a:r>
              <a:rPr lang="hu-HU" sz="2400" dirty="0" err="1" smtClean="0"/>
              <a:t>countries</a:t>
            </a:r>
            <a:endParaRPr lang="hu-HU" sz="2400" dirty="0" smtClean="0"/>
          </a:p>
          <a:p>
            <a:pPr marL="0" indent="0">
              <a:buNone/>
            </a:pPr>
            <a:r>
              <a:rPr lang="hu-HU" sz="2400" dirty="0" err="1" smtClean="0"/>
              <a:t>Aim</a:t>
            </a:r>
            <a:r>
              <a:rPr lang="hu-HU" sz="2400" dirty="0" smtClean="0"/>
              <a:t>: </a:t>
            </a:r>
          </a:p>
          <a:p>
            <a:r>
              <a:rPr lang="hu-HU" sz="2000" dirty="0" err="1" smtClean="0"/>
              <a:t>Working</a:t>
            </a:r>
            <a:r>
              <a:rPr lang="hu-HU" sz="2000" dirty="0" smtClean="0"/>
              <a:t> out a program </a:t>
            </a:r>
            <a:r>
              <a:rPr lang="hu-HU" sz="2000" dirty="0" err="1" smtClean="0"/>
              <a:t>for</a:t>
            </a:r>
            <a:r>
              <a:rPr lang="hu-HU" sz="2000" dirty="0" smtClean="0"/>
              <a:t> </a:t>
            </a:r>
            <a:r>
              <a:rPr lang="hu-HU" sz="2000" dirty="0" err="1" smtClean="0"/>
              <a:t>improving</a:t>
            </a:r>
            <a:r>
              <a:rPr lang="hu-HU" sz="2000" dirty="0" smtClean="0"/>
              <a:t> </a:t>
            </a:r>
            <a:r>
              <a:rPr lang="hu-HU" sz="2000" dirty="0" err="1" smtClean="0"/>
              <a:t>institution</a:t>
            </a:r>
            <a:r>
              <a:rPr lang="hu-HU" sz="2000" dirty="0"/>
              <a:t> </a:t>
            </a:r>
            <a:r>
              <a:rPr lang="hu-HU" sz="2000" dirty="0" err="1" smtClean="0"/>
              <a:t>which</a:t>
            </a:r>
            <a:endParaRPr lang="hu-HU" sz="2000" dirty="0" smtClean="0"/>
          </a:p>
          <a:p>
            <a:r>
              <a:rPr lang="hu-HU" sz="2000" dirty="0" err="1" smtClean="0"/>
              <a:t>Based</a:t>
            </a:r>
            <a:r>
              <a:rPr lang="hu-HU" sz="2000" dirty="0" smtClean="0"/>
              <a:t> </a:t>
            </a:r>
            <a:r>
              <a:rPr lang="hu-HU" sz="2000" dirty="0" err="1" smtClean="0"/>
              <a:t>on</a:t>
            </a:r>
            <a:r>
              <a:rPr lang="hu-HU" sz="2000" dirty="0" smtClean="0"/>
              <a:t> </a:t>
            </a:r>
            <a:r>
              <a:rPr lang="hu-HU" sz="2000" dirty="0" err="1" smtClean="0"/>
              <a:t>active</a:t>
            </a:r>
            <a:r>
              <a:rPr lang="hu-HU" sz="2000" dirty="0" smtClean="0"/>
              <a:t> </a:t>
            </a:r>
            <a:r>
              <a:rPr lang="hu-HU" sz="2000" dirty="0" err="1" smtClean="0"/>
              <a:t>active</a:t>
            </a:r>
            <a:r>
              <a:rPr lang="hu-HU" sz="2000" dirty="0" smtClean="0"/>
              <a:t> </a:t>
            </a:r>
            <a:r>
              <a:rPr lang="hu-HU" sz="2000" dirty="0" err="1" smtClean="0"/>
              <a:t>school</a:t>
            </a:r>
            <a:r>
              <a:rPr lang="hu-HU" sz="2000" dirty="0" smtClean="0"/>
              <a:t> </a:t>
            </a:r>
            <a:r>
              <a:rPr lang="hu-HU" sz="2000" dirty="0" err="1" smtClean="0"/>
              <a:t>leadership</a:t>
            </a:r>
            <a:r>
              <a:rPr lang="hu-HU" sz="2000" dirty="0" smtClean="0"/>
              <a:t> </a:t>
            </a:r>
            <a:r>
              <a:rPr lang="hu-HU" sz="2000" dirty="0" err="1" smtClean="0"/>
              <a:t>practice</a:t>
            </a:r>
            <a:r>
              <a:rPr lang="hu-HU" sz="2000" dirty="0" smtClean="0"/>
              <a:t> </a:t>
            </a:r>
            <a:r>
              <a:rPr lang="hu-HU" sz="2000" dirty="0" err="1" smtClean="0"/>
              <a:t>manages</a:t>
            </a:r>
            <a:r>
              <a:rPr lang="hu-HU" sz="2000" dirty="0" smtClean="0"/>
              <a:t> </a:t>
            </a:r>
            <a:r>
              <a:rPr lang="hu-HU" sz="2000" dirty="0" err="1" smtClean="0"/>
              <a:t>to</a:t>
            </a:r>
            <a:r>
              <a:rPr lang="hu-HU" sz="2000" dirty="0" smtClean="0"/>
              <a:t> </a:t>
            </a:r>
          </a:p>
          <a:p>
            <a:pPr lvl="1"/>
            <a:r>
              <a:rPr lang="hu-HU" sz="1600" dirty="0" err="1" smtClean="0"/>
              <a:t>name</a:t>
            </a:r>
            <a:r>
              <a:rPr lang="hu-HU" sz="1600" dirty="0" smtClean="0"/>
              <a:t> </a:t>
            </a:r>
            <a:r>
              <a:rPr lang="hu-HU" sz="1600" dirty="0" err="1" smtClean="0"/>
              <a:t>problems</a:t>
            </a:r>
            <a:endParaRPr lang="hu-HU" sz="1600" dirty="0" smtClean="0"/>
          </a:p>
          <a:p>
            <a:pPr lvl="1"/>
            <a:r>
              <a:rPr lang="hu-HU" sz="1600" dirty="0" err="1" smtClean="0"/>
              <a:t>dignose</a:t>
            </a:r>
            <a:r>
              <a:rPr lang="hu-HU" sz="1600" dirty="0" smtClean="0"/>
              <a:t> </a:t>
            </a:r>
            <a:r>
              <a:rPr lang="hu-HU" sz="1600" dirty="0" err="1" smtClean="0"/>
              <a:t>them</a:t>
            </a:r>
            <a:r>
              <a:rPr lang="hu-HU" sz="1600" dirty="0" smtClean="0"/>
              <a:t> and</a:t>
            </a:r>
          </a:p>
          <a:p>
            <a:pPr lvl="1"/>
            <a:r>
              <a:rPr lang="hu-HU" sz="1600" dirty="0" err="1" smtClean="0"/>
              <a:t>come</a:t>
            </a:r>
            <a:r>
              <a:rPr lang="hu-HU" sz="1600" dirty="0" smtClean="0"/>
              <a:t> </a:t>
            </a:r>
            <a:r>
              <a:rPr lang="hu-HU" sz="1600" dirty="0" err="1" smtClean="0"/>
              <a:t>up</a:t>
            </a:r>
            <a:r>
              <a:rPr lang="hu-HU" sz="1600" dirty="0" smtClean="0"/>
              <a:t> </a:t>
            </a:r>
            <a:r>
              <a:rPr lang="hu-HU" sz="1600" dirty="0" err="1" smtClean="0"/>
              <a:t>with</a:t>
            </a:r>
            <a:r>
              <a:rPr lang="hu-HU" sz="1600" dirty="0" smtClean="0"/>
              <a:t> </a:t>
            </a:r>
            <a:r>
              <a:rPr lang="hu-HU" sz="1600" dirty="0" err="1" smtClean="0"/>
              <a:t>suggestions</a:t>
            </a:r>
            <a:endParaRPr lang="hu-HU" sz="1600" dirty="0" smtClean="0"/>
          </a:p>
          <a:p>
            <a:pPr marL="0" indent="0">
              <a:buNone/>
            </a:pPr>
            <a:r>
              <a:rPr lang="hu-HU" sz="2400" dirty="0" smtClean="0"/>
              <a:t>In </a:t>
            </a:r>
            <a:r>
              <a:rPr lang="hu-HU" sz="2400" dirty="0" err="1" smtClean="0"/>
              <a:t>all</a:t>
            </a:r>
            <a:r>
              <a:rPr lang="hu-HU" sz="2400" dirty="0" smtClean="0"/>
              <a:t> </a:t>
            </a:r>
            <a:r>
              <a:rPr lang="hu-HU" sz="2400" dirty="0" err="1" smtClean="0"/>
              <a:t>participating</a:t>
            </a:r>
            <a:r>
              <a:rPr lang="hu-HU" sz="2400" dirty="0" smtClean="0"/>
              <a:t> </a:t>
            </a:r>
            <a:r>
              <a:rPr lang="hu-HU" sz="2400" dirty="0" err="1" smtClean="0"/>
              <a:t>countries</a:t>
            </a:r>
            <a:r>
              <a:rPr lang="hu-HU" sz="2400" dirty="0" smtClean="0"/>
              <a:t>: </a:t>
            </a:r>
          </a:p>
          <a:p>
            <a:r>
              <a:rPr lang="hu-HU" sz="2000" dirty="0" err="1" smtClean="0"/>
              <a:t>Universities</a:t>
            </a:r>
            <a:r>
              <a:rPr lang="hu-HU" sz="2000" dirty="0" smtClean="0"/>
              <a:t>/</a:t>
            </a:r>
            <a:r>
              <a:rPr lang="hu-HU" sz="2000" dirty="0" err="1" smtClean="0"/>
              <a:t>organisations</a:t>
            </a:r>
            <a:endParaRPr lang="hu-HU" sz="2000" dirty="0" smtClean="0"/>
          </a:p>
          <a:p>
            <a:r>
              <a:rPr lang="hu-HU" sz="2000" dirty="0" err="1" smtClean="0"/>
              <a:t>Schools</a:t>
            </a:r>
            <a:endParaRPr lang="hu-HU" sz="20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 smtClean="0">
                <a:solidFill>
                  <a:srgbClr val="005DA2"/>
                </a:solidFill>
              </a:rPr>
              <a:t>5 ország együttműködése</a:t>
            </a:r>
          </a:p>
          <a:p>
            <a:pPr marL="0" indent="0">
              <a:buNone/>
            </a:pPr>
            <a:r>
              <a:rPr lang="hu-HU" sz="2400" dirty="0" smtClean="0">
                <a:solidFill>
                  <a:srgbClr val="005DA2"/>
                </a:solidFill>
              </a:rPr>
              <a:t>Cél: </a:t>
            </a:r>
          </a:p>
          <a:p>
            <a:r>
              <a:rPr lang="hu-HU" sz="2000" dirty="0" smtClean="0">
                <a:solidFill>
                  <a:srgbClr val="005DA2"/>
                </a:solidFill>
              </a:rPr>
              <a:t>intézményfejlesztési </a:t>
            </a:r>
            <a:r>
              <a:rPr lang="hu-HU" sz="2000" dirty="0">
                <a:solidFill>
                  <a:srgbClr val="005DA2"/>
                </a:solidFill>
              </a:rPr>
              <a:t>program kidolgozása, </a:t>
            </a:r>
            <a:r>
              <a:rPr lang="hu-HU" sz="2000" dirty="0" smtClean="0">
                <a:solidFill>
                  <a:srgbClr val="005DA2"/>
                </a:solidFill>
              </a:rPr>
              <a:t>  amely</a:t>
            </a:r>
          </a:p>
          <a:p>
            <a:r>
              <a:rPr lang="hu-HU" sz="2000" dirty="0" smtClean="0">
                <a:solidFill>
                  <a:srgbClr val="005DA2"/>
                </a:solidFill>
              </a:rPr>
              <a:t>aktív </a:t>
            </a:r>
            <a:r>
              <a:rPr lang="hu-HU" sz="2000" dirty="0">
                <a:solidFill>
                  <a:srgbClr val="005DA2"/>
                </a:solidFill>
              </a:rPr>
              <a:t>iskolavezetési gyakorlat alapján képes </a:t>
            </a:r>
            <a:endParaRPr lang="hu-HU" sz="2000" dirty="0" smtClean="0">
              <a:solidFill>
                <a:srgbClr val="005DA2"/>
              </a:solidFill>
            </a:endParaRPr>
          </a:p>
          <a:p>
            <a:pPr lvl="1"/>
            <a:r>
              <a:rPr lang="hu-HU" sz="1600" dirty="0" smtClean="0">
                <a:solidFill>
                  <a:srgbClr val="005DA2"/>
                </a:solidFill>
              </a:rPr>
              <a:t>a problémák </a:t>
            </a:r>
            <a:r>
              <a:rPr lang="hu-HU" sz="1600" dirty="0">
                <a:solidFill>
                  <a:srgbClr val="005DA2"/>
                </a:solidFill>
              </a:rPr>
              <a:t>megnevezésére</a:t>
            </a:r>
            <a:r>
              <a:rPr lang="hu-HU" sz="1600" dirty="0" smtClean="0">
                <a:solidFill>
                  <a:srgbClr val="005DA2"/>
                </a:solidFill>
              </a:rPr>
              <a:t>,</a:t>
            </a:r>
          </a:p>
          <a:p>
            <a:pPr lvl="1"/>
            <a:r>
              <a:rPr lang="hu-HU" sz="1600" dirty="0" smtClean="0">
                <a:solidFill>
                  <a:srgbClr val="005DA2"/>
                </a:solidFill>
              </a:rPr>
              <a:t>diagnosztizálására </a:t>
            </a:r>
            <a:r>
              <a:rPr lang="hu-HU" sz="1600" dirty="0">
                <a:solidFill>
                  <a:srgbClr val="005DA2"/>
                </a:solidFill>
              </a:rPr>
              <a:t>és </a:t>
            </a:r>
            <a:endParaRPr lang="hu-HU" sz="1600" dirty="0" smtClean="0">
              <a:solidFill>
                <a:srgbClr val="005DA2"/>
              </a:solidFill>
            </a:endParaRPr>
          </a:p>
          <a:p>
            <a:pPr lvl="1"/>
            <a:r>
              <a:rPr lang="hu-HU" sz="1600" dirty="0" smtClean="0">
                <a:solidFill>
                  <a:srgbClr val="005DA2"/>
                </a:solidFill>
              </a:rPr>
              <a:t>megoldási javaslatok megfogalmazására</a:t>
            </a:r>
            <a:endParaRPr lang="hu-HU" sz="1600" dirty="0">
              <a:solidFill>
                <a:srgbClr val="005DA2"/>
              </a:solidFill>
            </a:endParaRPr>
          </a:p>
          <a:p>
            <a:pPr marL="0" indent="0">
              <a:buNone/>
            </a:pPr>
            <a:r>
              <a:rPr lang="hu-HU" sz="2400" dirty="0" smtClean="0">
                <a:solidFill>
                  <a:srgbClr val="005DA2"/>
                </a:solidFill>
              </a:rPr>
              <a:t>Résztvevők minden országban: </a:t>
            </a:r>
          </a:p>
          <a:p>
            <a:r>
              <a:rPr lang="hu-HU" sz="2000" dirty="0">
                <a:solidFill>
                  <a:srgbClr val="005DA2"/>
                </a:solidFill>
              </a:rPr>
              <a:t>Egyetemek/fejlesztési </a:t>
            </a:r>
            <a:r>
              <a:rPr lang="hu-HU" sz="2000" dirty="0" smtClean="0">
                <a:solidFill>
                  <a:srgbClr val="005DA2"/>
                </a:solidFill>
              </a:rPr>
              <a:t>szervezetek</a:t>
            </a:r>
          </a:p>
          <a:p>
            <a:r>
              <a:rPr lang="hu-HU" sz="2000" dirty="0" smtClean="0">
                <a:solidFill>
                  <a:srgbClr val="005DA2"/>
                </a:solidFill>
              </a:rPr>
              <a:t>Iskolák </a:t>
            </a:r>
            <a:endParaRPr lang="hu-HU" sz="2000" dirty="0">
              <a:solidFill>
                <a:srgbClr val="005DA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424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3252" y="764704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hu-HU" sz="3600" dirty="0" err="1" smtClean="0"/>
              <a:t>Activities</a:t>
            </a:r>
            <a:r>
              <a:rPr lang="hu-HU" sz="3600" dirty="0" smtClean="0"/>
              <a:t> </a:t>
            </a:r>
            <a:r>
              <a:rPr lang="hu-HU" sz="3600" dirty="0" err="1" smtClean="0"/>
              <a:t>in</a:t>
            </a:r>
            <a:r>
              <a:rPr lang="hu-HU" sz="3600" dirty="0" smtClean="0"/>
              <a:t> </a:t>
            </a:r>
            <a:r>
              <a:rPr lang="hu-HU" sz="3600" dirty="0" err="1" smtClean="0"/>
              <a:t>the</a:t>
            </a:r>
            <a:r>
              <a:rPr lang="hu-HU" sz="3600" dirty="0" smtClean="0"/>
              <a:t> Project   </a:t>
            </a:r>
            <a:r>
              <a:rPr lang="hu-HU" sz="3600" dirty="0" smtClean="0">
                <a:solidFill>
                  <a:srgbClr val="0070C0"/>
                </a:solidFill>
              </a:rPr>
              <a:t>A projekt tevékenysége</a:t>
            </a:r>
            <a:endParaRPr lang="hu-HU" sz="3600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Preparing </a:t>
            </a:r>
            <a:r>
              <a:rPr lang="hu-HU" sz="2000" dirty="0" err="1" smtClean="0"/>
              <a:t>schools</a:t>
            </a:r>
            <a:r>
              <a:rPr lang="hu-HU" sz="2000" dirty="0" smtClean="0"/>
              <a:t> </a:t>
            </a:r>
            <a:r>
              <a:rPr lang="hu-HU" sz="2000" dirty="0" err="1" smtClean="0"/>
              <a:t>for</a:t>
            </a:r>
            <a:r>
              <a:rPr lang="hu-HU" sz="2000" dirty="0" smtClean="0"/>
              <a:t> </a:t>
            </a:r>
            <a:r>
              <a:rPr lang="hu-HU" sz="2000" dirty="0" err="1" smtClean="0"/>
              <a:t>problem</a:t>
            </a:r>
            <a:r>
              <a:rPr lang="hu-HU" sz="2000" dirty="0" smtClean="0"/>
              <a:t> </a:t>
            </a:r>
            <a:r>
              <a:rPr lang="hu-HU" sz="2000" dirty="0" err="1" smtClean="0"/>
              <a:t>analysing</a:t>
            </a:r>
            <a:r>
              <a:rPr lang="hu-HU" sz="2000" dirty="0" smtClean="0"/>
              <a:t> (</a:t>
            </a:r>
            <a:r>
              <a:rPr lang="hu-HU" sz="2000" dirty="0" err="1" smtClean="0"/>
              <a:t>groups</a:t>
            </a:r>
            <a:r>
              <a:rPr lang="hu-HU" sz="2000" dirty="0" smtClean="0"/>
              <a:t> of 6 in </a:t>
            </a:r>
            <a:r>
              <a:rPr lang="hu-HU" sz="2000" dirty="0" err="1" smtClean="0"/>
              <a:t>each</a:t>
            </a:r>
            <a:r>
              <a:rPr lang="hu-HU" sz="2000" dirty="0" smtClean="0"/>
              <a:t> </a:t>
            </a:r>
            <a:r>
              <a:rPr lang="hu-HU" sz="2000" dirty="0" err="1" smtClean="0"/>
              <a:t>school</a:t>
            </a:r>
            <a:r>
              <a:rPr lang="hu-HU" sz="2000" dirty="0" smtClean="0"/>
              <a:t>)</a:t>
            </a:r>
          </a:p>
          <a:p>
            <a:r>
              <a:rPr lang="hu-HU" sz="2000" dirty="0" err="1" smtClean="0"/>
              <a:t>Workshops</a:t>
            </a:r>
            <a:r>
              <a:rPr lang="hu-HU" sz="2000" dirty="0" smtClean="0"/>
              <a:t> in </a:t>
            </a:r>
            <a:r>
              <a:rPr lang="hu-HU" sz="2000" dirty="0" err="1" smtClean="0"/>
              <a:t>priority</a:t>
            </a:r>
            <a:r>
              <a:rPr lang="hu-HU" sz="2000" dirty="0" smtClean="0"/>
              <a:t> </a:t>
            </a:r>
            <a:r>
              <a:rPr lang="hu-HU" sz="2000" dirty="0" err="1" smtClean="0"/>
              <a:t>areas</a:t>
            </a:r>
            <a:endParaRPr lang="hu-HU" sz="2000" dirty="0" smtClean="0"/>
          </a:p>
          <a:p>
            <a:pPr lvl="1"/>
            <a:r>
              <a:rPr lang="hu-HU" sz="1600" dirty="0" err="1" smtClean="0"/>
              <a:t>Institutional</a:t>
            </a:r>
            <a:r>
              <a:rPr lang="hu-HU" sz="1600" dirty="0" smtClean="0"/>
              <a:t> </a:t>
            </a:r>
            <a:r>
              <a:rPr lang="hu-HU" sz="1600" dirty="0" err="1" smtClean="0"/>
              <a:t>vision</a:t>
            </a:r>
            <a:endParaRPr lang="hu-HU" sz="1600" dirty="0" smtClean="0"/>
          </a:p>
          <a:p>
            <a:pPr lvl="1"/>
            <a:r>
              <a:rPr lang="hu-HU" sz="1600" dirty="0" smtClean="0"/>
              <a:t>Preparing </a:t>
            </a:r>
            <a:r>
              <a:rPr lang="hu-HU" sz="1600" dirty="0" err="1" smtClean="0"/>
              <a:t>for</a:t>
            </a:r>
            <a:r>
              <a:rPr lang="hu-HU" sz="1600" dirty="0" smtClean="0"/>
              <a:t> </a:t>
            </a:r>
            <a:r>
              <a:rPr lang="hu-HU" sz="1600" dirty="0" err="1" smtClean="0"/>
              <a:t>change</a:t>
            </a:r>
            <a:r>
              <a:rPr lang="hu-HU" sz="1600" dirty="0" smtClean="0"/>
              <a:t> in </a:t>
            </a:r>
            <a:r>
              <a:rPr lang="hu-HU" sz="1600" dirty="0" err="1" smtClean="0"/>
              <a:t>the</a:t>
            </a:r>
            <a:r>
              <a:rPr lang="hu-HU" sz="1600" dirty="0" smtClean="0"/>
              <a:t> management</a:t>
            </a:r>
          </a:p>
          <a:p>
            <a:pPr lvl="1"/>
            <a:r>
              <a:rPr lang="hu-HU" sz="1600" dirty="0" smtClean="0"/>
              <a:t>Preparing </a:t>
            </a:r>
            <a:r>
              <a:rPr lang="hu-HU" sz="1600" dirty="0" err="1" smtClean="0"/>
              <a:t>for</a:t>
            </a:r>
            <a:r>
              <a:rPr lang="hu-HU" sz="1600" dirty="0" smtClean="0"/>
              <a:t> </a:t>
            </a:r>
            <a:r>
              <a:rPr lang="hu-HU" sz="1600" dirty="0" err="1" smtClean="0"/>
              <a:t>change</a:t>
            </a:r>
            <a:r>
              <a:rPr lang="hu-HU" sz="1600" dirty="0" smtClean="0"/>
              <a:t> in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structure</a:t>
            </a:r>
            <a:endParaRPr lang="hu-HU" sz="1600" dirty="0" smtClean="0"/>
          </a:p>
          <a:p>
            <a:pPr lvl="1"/>
            <a:r>
              <a:rPr lang="hu-HU" sz="1600" b="1" dirty="0" smtClean="0">
                <a:solidFill>
                  <a:srgbClr val="C00000"/>
                </a:solidFill>
              </a:rPr>
              <a:t>Preparing </a:t>
            </a:r>
            <a:r>
              <a:rPr lang="hu-HU" sz="1600" b="1" dirty="0" err="1" smtClean="0">
                <a:solidFill>
                  <a:srgbClr val="C00000"/>
                </a:solidFill>
              </a:rPr>
              <a:t>for</a:t>
            </a:r>
            <a:r>
              <a:rPr lang="hu-HU" sz="1600" b="1" dirty="0" smtClean="0">
                <a:solidFill>
                  <a:srgbClr val="C00000"/>
                </a:solidFill>
              </a:rPr>
              <a:t> </a:t>
            </a:r>
            <a:r>
              <a:rPr lang="hu-HU" sz="1600" b="1" dirty="0" err="1" smtClean="0">
                <a:solidFill>
                  <a:srgbClr val="C00000"/>
                </a:solidFill>
              </a:rPr>
              <a:t>change</a:t>
            </a:r>
            <a:r>
              <a:rPr lang="hu-HU" sz="1600" b="1" dirty="0" smtClean="0">
                <a:solidFill>
                  <a:srgbClr val="C00000"/>
                </a:solidFill>
              </a:rPr>
              <a:t> in </a:t>
            </a:r>
            <a:r>
              <a:rPr lang="hu-HU" sz="1600" b="1" dirty="0" err="1" smtClean="0">
                <a:solidFill>
                  <a:srgbClr val="C00000"/>
                </a:solidFill>
              </a:rPr>
              <a:t>teaching</a:t>
            </a:r>
            <a:r>
              <a:rPr lang="hu-HU" sz="1600" b="1" dirty="0" smtClean="0">
                <a:solidFill>
                  <a:srgbClr val="C00000"/>
                </a:solidFill>
              </a:rPr>
              <a:t>, </a:t>
            </a:r>
            <a:r>
              <a:rPr lang="hu-HU" sz="1600" b="1" dirty="0" err="1" smtClean="0">
                <a:solidFill>
                  <a:srgbClr val="C00000"/>
                </a:solidFill>
              </a:rPr>
              <a:t>learning</a:t>
            </a:r>
            <a:r>
              <a:rPr lang="hu-HU" sz="1600" b="1" dirty="0" smtClean="0">
                <a:solidFill>
                  <a:srgbClr val="C00000"/>
                </a:solidFill>
              </a:rPr>
              <a:t> and </a:t>
            </a:r>
            <a:r>
              <a:rPr lang="hu-HU" sz="1600" b="1" dirty="0" err="1" smtClean="0">
                <a:solidFill>
                  <a:srgbClr val="C00000"/>
                </a:solidFill>
              </a:rPr>
              <a:t>evaluation</a:t>
            </a:r>
            <a:endParaRPr lang="hu-HU" sz="1600" b="1" dirty="0" smtClean="0">
              <a:solidFill>
                <a:srgbClr val="C00000"/>
              </a:solidFill>
            </a:endParaRPr>
          </a:p>
          <a:p>
            <a:r>
              <a:rPr lang="hu-HU" sz="2000" dirty="0" err="1" smtClean="0"/>
              <a:t>Defining</a:t>
            </a:r>
            <a:r>
              <a:rPr lang="hu-HU" sz="2000" dirty="0" smtClean="0"/>
              <a:t> </a:t>
            </a:r>
            <a:r>
              <a:rPr lang="hu-HU" sz="2000" dirty="0" err="1" smtClean="0"/>
              <a:t>school</a:t>
            </a:r>
            <a:r>
              <a:rPr lang="hu-HU" sz="2000" dirty="0" smtClean="0"/>
              <a:t> </a:t>
            </a:r>
            <a:r>
              <a:rPr lang="hu-HU" sz="2000" dirty="0" err="1" smtClean="0"/>
              <a:t>specific</a:t>
            </a:r>
            <a:r>
              <a:rPr lang="hu-HU" sz="2000" dirty="0" smtClean="0"/>
              <a:t> </a:t>
            </a:r>
            <a:r>
              <a:rPr lang="hu-HU" sz="2000" dirty="0" err="1" smtClean="0"/>
              <a:t>problem</a:t>
            </a:r>
            <a:r>
              <a:rPr lang="hu-HU" sz="2000" dirty="0" smtClean="0"/>
              <a:t> </a:t>
            </a:r>
            <a:r>
              <a:rPr lang="hu-HU" sz="2000" dirty="0" err="1" smtClean="0"/>
              <a:t>lists</a:t>
            </a:r>
            <a:r>
              <a:rPr lang="hu-HU" sz="2000" dirty="0" smtClean="0"/>
              <a:t> and preparing </a:t>
            </a:r>
            <a:r>
              <a:rPr lang="hu-HU" sz="2000" dirty="0" err="1" smtClean="0"/>
              <a:t>development</a:t>
            </a:r>
            <a:r>
              <a:rPr lang="hu-HU" sz="2000" dirty="0" smtClean="0"/>
              <a:t> </a:t>
            </a:r>
            <a:r>
              <a:rPr lang="hu-HU" sz="2000" dirty="0" err="1" smtClean="0"/>
              <a:t>programs</a:t>
            </a:r>
            <a:r>
              <a:rPr lang="hu-HU" sz="2000" dirty="0" smtClean="0"/>
              <a:t> </a:t>
            </a:r>
            <a:r>
              <a:rPr lang="hu-HU" sz="2000" dirty="0" err="1" smtClean="0"/>
              <a:t>tailored</a:t>
            </a:r>
            <a:r>
              <a:rPr lang="hu-HU" sz="2000" dirty="0" smtClean="0"/>
              <a:t> </a:t>
            </a:r>
            <a:r>
              <a:rPr lang="hu-HU" sz="2000" dirty="0" err="1" smtClean="0"/>
              <a:t>for</a:t>
            </a:r>
            <a:r>
              <a:rPr lang="hu-HU" sz="2000" dirty="0" smtClean="0"/>
              <a:t> </a:t>
            </a:r>
            <a:r>
              <a:rPr lang="hu-HU" sz="2000" dirty="0" err="1" smtClean="0"/>
              <a:t>each</a:t>
            </a:r>
            <a:r>
              <a:rPr lang="hu-HU" sz="2000" dirty="0" smtClean="0"/>
              <a:t> </a:t>
            </a:r>
            <a:r>
              <a:rPr lang="hu-HU" sz="2000" dirty="0" err="1" smtClean="0"/>
              <a:t>intitution</a:t>
            </a:r>
            <a:endParaRPr lang="hu-HU" sz="1800" dirty="0" smtClean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44280" cy="4525963"/>
          </a:xfrm>
        </p:spPr>
        <p:txBody>
          <a:bodyPr>
            <a:noAutofit/>
          </a:bodyPr>
          <a:lstStyle/>
          <a:p>
            <a:r>
              <a:rPr lang="hu-HU" sz="2000" dirty="0" smtClean="0">
                <a:solidFill>
                  <a:srgbClr val="005DA2"/>
                </a:solidFill>
              </a:rPr>
              <a:t>Az iskolák felkészítése a problémaelemző tevékenységre  (iskolánként 6 fős csoportok)</a:t>
            </a:r>
          </a:p>
          <a:p>
            <a:r>
              <a:rPr lang="hu-HU" sz="2000" dirty="0" err="1" smtClean="0">
                <a:solidFill>
                  <a:srgbClr val="005DA2"/>
                </a:solidFill>
              </a:rPr>
              <a:t>Workshopok</a:t>
            </a:r>
            <a:r>
              <a:rPr lang="hu-HU" sz="2000" dirty="0" smtClean="0">
                <a:solidFill>
                  <a:srgbClr val="005DA2"/>
                </a:solidFill>
              </a:rPr>
              <a:t> kiemelt területekkel</a:t>
            </a:r>
          </a:p>
          <a:p>
            <a:pPr lvl="1"/>
            <a:r>
              <a:rPr lang="hu-HU" sz="1500" dirty="0" smtClean="0">
                <a:solidFill>
                  <a:srgbClr val="005DA2"/>
                </a:solidFill>
              </a:rPr>
              <a:t>Intézményi vízió  és annak kommunikációja</a:t>
            </a:r>
          </a:p>
          <a:p>
            <a:pPr lvl="1"/>
            <a:r>
              <a:rPr lang="hu-HU" sz="1500" dirty="0" smtClean="0">
                <a:solidFill>
                  <a:srgbClr val="005DA2"/>
                </a:solidFill>
              </a:rPr>
              <a:t>A változásra való felkészülés  a személyes menedzsmentben</a:t>
            </a:r>
          </a:p>
          <a:p>
            <a:pPr lvl="1"/>
            <a:r>
              <a:rPr lang="hu-HU" sz="1500" dirty="0" smtClean="0">
                <a:solidFill>
                  <a:srgbClr val="005DA2"/>
                </a:solidFill>
              </a:rPr>
              <a:t>A változásra való felkészülés a struktúrában</a:t>
            </a:r>
          </a:p>
          <a:p>
            <a:pPr lvl="1"/>
            <a:r>
              <a:rPr lang="hu-HU" sz="1500" b="1" dirty="0" smtClean="0">
                <a:solidFill>
                  <a:srgbClr val="C00000"/>
                </a:solidFill>
              </a:rPr>
              <a:t>A változásra való felkészülés a tanításban, a tanulásban és az értékelésben</a:t>
            </a:r>
          </a:p>
          <a:p>
            <a:r>
              <a:rPr lang="hu-HU" sz="2000" dirty="0" smtClean="0">
                <a:solidFill>
                  <a:srgbClr val="005DA2"/>
                </a:solidFill>
              </a:rPr>
              <a:t>Az iskolák egyéni problémalistáinak meghatározása és intézményre szabott fejlesztési programok előkészítése</a:t>
            </a:r>
            <a:endParaRPr lang="hu-HU" sz="1800" dirty="0">
              <a:solidFill>
                <a:srgbClr val="005DA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040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3252" y="980728"/>
            <a:ext cx="8229600" cy="792088"/>
          </a:xfrm>
        </p:spPr>
        <p:txBody>
          <a:bodyPr>
            <a:noAutofit/>
          </a:bodyPr>
          <a:lstStyle/>
          <a:p>
            <a:r>
              <a:rPr lang="hu-HU" sz="2800" dirty="0" err="1" smtClean="0"/>
              <a:t>Improving</a:t>
            </a:r>
            <a:r>
              <a:rPr lang="hu-HU" sz="2800" dirty="0" smtClean="0"/>
              <a:t> </a:t>
            </a:r>
            <a:r>
              <a:rPr lang="hu-HU" sz="2800" dirty="0" err="1" smtClean="0"/>
              <a:t>Teaching</a:t>
            </a:r>
            <a:r>
              <a:rPr lang="hu-HU" sz="2800" dirty="0"/>
              <a:t>	</a:t>
            </a:r>
            <a:r>
              <a:rPr lang="hu-HU" sz="2800" dirty="0" smtClean="0"/>
              <a:t>	</a:t>
            </a:r>
            <a:r>
              <a:rPr lang="hu-HU" sz="2800" dirty="0">
                <a:solidFill>
                  <a:srgbClr val="005DA2"/>
                </a:solidFill>
                <a:latin typeface="+mn-lt"/>
                <a:ea typeface="+mn-ea"/>
                <a:cs typeface="+mn-cs"/>
              </a:rPr>
              <a:t>A tanítás-tanulás</a:t>
            </a:r>
            <a:r>
              <a:rPr lang="hu-HU" sz="2000" dirty="0">
                <a:solidFill>
                  <a:srgbClr val="005DA2"/>
                </a:solidFill>
                <a:latin typeface="+mn-lt"/>
                <a:ea typeface="+mn-ea"/>
                <a:cs typeface="+mn-cs"/>
              </a:rPr>
              <a:t/>
            </a:r>
            <a:br>
              <a:rPr lang="hu-HU" sz="2000" dirty="0">
                <a:solidFill>
                  <a:srgbClr val="005DA2"/>
                </a:solidFill>
                <a:latin typeface="+mn-lt"/>
                <a:ea typeface="+mn-ea"/>
                <a:cs typeface="+mn-cs"/>
              </a:rPr>
            </a:br>
            <a:r>
              <a:rPr lang="hu-HU" sz="2800" dirty="0" smtClean="0"/>
              <a:t>and </a:t>
            </a:r>
            <a:r>
              <a:rPr lang="hu-HU" sz="2800" dirty="0" err="1" smtClean="0"/>
              <a:t>learning</a:t>
            </a:r>
            <a:r>
              <a:rPr lang="hu-HU" sz="2800" dirty="0" smtClean="0"/>
              <a:t> 			</a:t>
            </a:r>
            <a:r>
              <a:rPr lang="hu-HU" sz="2800" dirty="0">
                <a:solidFill>
                  <a:srgbClr val="005DA2"/>
                </a:solidFill>
                <a:latin typeface="+mn-lt"/>
                <a:ea typeface="+mn-ea"/>
                <a:cs typeface="+mn-cs"/>
              </a:rPr>
              <a:t>fejlesztése</a:t>
            </a:r>
            <a:endParaRPr lang="hu-HU" sz="2000" dirty="0">
              <a:solidFill>
                <a:srgbClr val="005DA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44349" y="1772816"/>
            <a:ext cx="4038600" cy="4425355"/>
          </a:xfrm>
        </p:spPr>
        <p:txBody>
          <a:bodyPr>
            <a:normAutofit/>
          </a:bodyPr>
          <a:lstStyle/>
          <a:p>
            <a:pPr lvl="0"/>
            <a:r>
              <a:rPr lang="hu-HU" sz="2000" dirty="0" err="1" smtClean="0"/>
              <a:t>Complex</a:t>
            </a:r>
            <a:r>
              <a:rPr lang="hu-HU" sz="2000" dirty="0" smtClean="0"/>
              <a:t> </a:t>
            </a:r>
            <a:r>
              <a:rPr lang="hu-HU" sz="2000" dirty="0" err="1" smtClean="0"/>
              <a:t>issue</a:t>
            </a:r>
            <a:r>
              <a:rPr lang="hu-HU" sz="2000" dirty="0" smtClean="0"/>
              <a:t> </a:t>
            </a:r>
            <a:r>
              <a:rPr lang="hu-HU" sz="2000" dirty="0" err="1" smtClean="0"/>
              <a:t>influnced</a:t>
            </a:r>
            <a:r>
              <a:rPr lang="hu-HU" sz="2000" dirty="0" smtClean="0"/>
              <a:t> </a:t>
            </a:r>
            <a:r>
              <a:rPr lang="hu-HU" sz="2000" dirty="0" err="1" smtClean="0"/>
              <a:t>by</a:t>
            </a:r>
            <a:r>
              <a:rPr lang="hu-HU" sz="2000" dirty="0" smtClean="0"/>
              <a:t> </a:t>
            </a:r>
            <a:r>
              <a:rPr lang="hu-HU" sz="2000" dirty="0" err="1" smtClean="0"/>
              <a:t>external</a:t>
            </a:r>
            <a:r>
              <a:rPr lang="hu-HU" sz="2000" dirty="0" smtClean="0"/>
              <a:t> and </a:t>
            </a:r>
            <a:r>
              <a:rPr lang="hu-HU" sz="2000" dirty="0" err="1" smtClean="0"/>
              <a:t>internal</a:t>
            </a:r>
            <a:r>
              <a:rPr lang="hu-HU" sz="2000" dirty="0" smtClean="0"/>
              <a:t>, </a:t>
            </a:r>
            <a:r>
              <a:rPr lang="hu-HU" sz="2000" dirty="0" err="1" smtClean="0"/>
              <a:t>objective</a:t>
            </a:r>
            <a:r>
              <a:rPr lang="hu-HU" sz="2000" dirty="0" smtClean="0"/>
              <a:t> and </a:t>
            </a:r>
            <a:r>
              <a:rPr lang="hu-HU" sz="2000" dirty="0" err="1" smtClean="0"/>
              <a:t>subjective</a:t>
            </a:r>
            <a:r>
              <a:rPr lang="hu-HU" sz="2000" dirty="0" smtClean="0"/>
              <a:t> </a:t>
            </a:r>
            <a:r>
              <a:rPr lang="hu-HU" sz="2000" dirty="0" err="1" smtClean="0"/>
              <a:t>factors</a:t>
            </a:r>
            <a:endParaRPr lang="hu-HU" sz="2000" dirty="0"/>
          </a:p>
          <a:p>
            <a:pPr lvl="0"/>
            <a:r>
              <a:rPr lang="hu-HU" sz="2000" dirty="0" err="1" smtClean="0"/>
              <a:t>Aim</a:t>
            </a:r>
            <a:r>
              <a:rPr lang="hu-HU" sz="2000" dirty="0" smtClean="0"/>
              <a:t> of </a:t>
            </a:r>
            <a:r>
              <a:rPr lang="hu-HU" sz="2000" dirty="0" err="1" smtClean="0"/>
              <a:t>the</a:t>
            </a:r>
            <a:r>
              <a:rPr lang="hu-HU" sz="2000" dirty="0" smtClean="0"/>
              <a:t> project: </a:t>
            </a:r>
            <a:endParaRPr lang="hu-HU" sz="2000" dirty="0"/>
          </a:p>
          <a:p>
            <a:pPr lvl="1"/>
            <a:r>
              <a:rPr lang="hu-HU" sz="1600" dirty="0" err="1" smtClean="0"/>
              <a:t>Improving</a:t>
            </a:r>
            <a:r>
              <a:rPr lang="hu-HU" sz="1600" dirty="0" smtClean="0"/>
              <a:t>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achievement</a:t>
            </a:r>
            <a:r>
              <a:rPr lang="hu-HU" sz="1600" dirty="0" smtClean="0"/>
              <a:t> of </a:t>
            </a:r>
            <a:r>
              <a:rPr lang="hu-HU" sz="1600" dirty="0" err="1" smtClean="0"/>
              <a:t>teaching-learning</a:t>
            </a:r>
            <a:r>
              <a:rPr lang="hu-HU" sz="1600" dirty="0" smtClean="0"/>
              <a:t> </a:t>
            </a:r>
            <a:r>
              <a:rPr lang="hu-HU" sz="1600" dirty="0" err="1" smtClean="0"/>
              <a:t>processes</a:t>
            </a:r>
            <a:r>
              <a:rPr lang="hu-HU" sz="1600" dirty="0" smtClean="0"/>
              <a:t> </a:t>
            </a:r>
            <a:r>
              <a:rPr lang="hu-HU" sz="1600" dirty="0" err="1" smtClean="0"/>
              <a:t>by</a:t>
            </a:r>
            <a:r>
              <a:rPr lang="hu-HU" sz="1600" dirty="0" smtClean="0"/>
              <a:t> </a:t>
            </a:r>
            <a:r>
              <a:rPr lang="hu-HU" sz="1600" dirty="0" err="1" smtClean="0"/>
              <a:t>systematic</a:t>
            </a:r>
            <a:r>
              <a:rPr lang="hu-HU" sz="1600" dirty="0" smtClean="0"/>
              <a:t> </a:t>
            </a:r>
            <a:r>
              <a:rPr lang="hu-HU" sz="1600" dirty="0" err="1" smtClean="0"/>
              <a:t>school</a:t>
            </a:r>
            <a:r>
              <a:rPr lang="hu-HU" sz="1600" dirty="0" smtClean="0"/>
              <a:t> management </a:t>
            </a:r>
            <a:r>
              <a:rPr lang="hu-HU" sz="1600" dirty="0" err="1" smtClean="0"/>
              <a:t>activities</a:t>
            </a:r>
            <a:endParaRPr lang="hu-HU" sz="1600" dirty="0"/>
          </a:p>
          <a:p>
            <a:pPr lvl="1"/>
            <a:r>
              <a:rPr lang="hu-HU" sz="1600" dirty="0" smtClean="0"/>
              <a:t>Modelling </a:t>
            </a:r>
            <a:r>
              <a:rPr lang="hu-HU" sz="1600" dirty="0" err="1" smtClean="0"/>
              <a:t>the</a:t>
            </a:r>
            <a:r>
              <a:rPr lang="hu-HU" sz="1600" dirty="0" smtClean="0"/>
              <a:t> </a:t>
            </a:r>
            <a:r>
              <a:rPr lang="hu-HU" sz="1600" dirty="0" err="1" smtClean="0"/>
              <a:t>process</a:t>
            </a:r>
            <a:r>
              <a:rPr lang="hu-HU" sz="1600" dirty="0" smtClean="0"/>
              <a:t> of </a:t>
            </a:r>
            <a:r>
              <a:rPr lang="hu-HU" sz="1600" dirty="0" err="1" smtClean="0"/>
              <a:t>revealing</a:t>
            </a:r>
            <a:r>
              <a:rPr lang="hu-HU" sz="1600" dirty="0" smtClean="0"/>
              <a:t> </a:t>
            </a:r>
            <a:r>
              <a:rPr lang="hu-HU" sz="1600" dirty="0" err="1" smtClean="0"/>
              <a:t>problems</a:t>
            </a:r>
            <a:endParaRPr lang="hu-HU" sz="1600" dirty="0"/>
          </a:p>
          <a:p>
            <a:pPr lvl="1"/>
            <a:r>
              <a:rPr lang="hu-HU" sz="1600" dirty="0" err="1" smtClean="0"/>
              <a:t>Striving</a:t>
            </a:r>
            <a:r>
              <a:rPr lang="hu-HU" sz="1600" dirty="0" smtClean="0"/>
              <a:t> </a:t>
            </a:r>
            <a:r>
              <a:rPr lang="hu-HU" sz="1600" dirty="0" err="1" smtClean="0"/>
              <a:t>to</a:t>
            </a:r>
            <a:r>
              <a:rPr lang="hu-HU" sz="1600" dirty="0" smtClean="0"/>
              <a:t> </a:t>
            </a:r>
            <a:r>
              <a:rPr lang="hu-HU" sz="1600" dirty="0" err="1" smtClean="0"/>
              <a:t>identify</a:t>
            </a:r>
            <a:r>
              <a:rPr lang="hu-HU" sz="1600" dirty="0" smtClean="0"/>
              <a:t> </a:t>
            </a:r>
            <a:r>
              <a:rPr lang="hu-HU" sz="1600" dirty="0" err="1" smtClean="0"/>
              <a:t>problems</a:t>
            </a:r>
            <a:r>
              <a:rPr lang="hu-HU" sz="1600" dirty="0" smtClean="0"/>
              <a:t> and </a:t>
            </a:r>
            <a:r>
              <a:rPr lang="hu-HU" sz="1600" dirty="0" err="1" smtClean="0"/>
              <a:t>find</a:t>
            </a:r>
            <a:r>
              <a:rPr lang="hu-HU" sz="1600" dirty="0" smtClean="0"/>
              <a:t> </a:t>
            </a:r>
            <a:r>
              <a:rPr lang="hu-HU" sz="1600" dirty="0" err="1" smtClean="0"/>
              <a:t>solutions</a:t>
            </a:r>
            <a:r>
              <a:rPr lang="hu-HU" sz="1600" dirty="0" smtClean="0"/>
              <a:t> </a:t>
            </a:r>
            <a:r>
              <a:rPr lang="hu-HU" sz="1600" dirty="0" err="1" smtClean="0"/>
              <a:t>together</a:t>
            </a:r>
            <a:endParaRPr lang="hu-HU" sz="1600" dirty="0"/>
          </a:p>
          <a:p>
            <a:pPr lvl="1"/>
            <a:r>
              <a:rPr lang="hu-HU" sz="1600" dirty="0" err="1" smtClean="0"/>
              <a:t>Refelective</a:t>
            </a:r>
            <a:r>
              <a:rPr lang="hu-HU" sz="1600" dirty="0" smtClean="0"/>
              <a:t> and </a:t>
            </a:r>
            <a:r>
              <a:rPr lang="hu-HU" sz="1600" dirty="0" err="1" smtClean="0"/>
              <a:t>adaptive</a:t>
            </a:r>
            <a:r>
              <a:rPr lang="hu-HU" sz="1600" dirty="0" smtClean="0"/>
              <a:t> </a:t>
            </a:r>
            <a:r>
              <a:rPr lang="hu-HU" sz="1600" dirty="0" err="1" smtClean="0"/>
              <a:t>school</a:t>
            </a:r>
            <a:r>
              <a:rPr lang="hu-HU" sz="1600" dirty="0" smtClean="0"/>
              <a:t> management </a:t>
            </a:r>
            <a:r>
              <a:rPr lang="hu-HU" sz="1600" dirty="0" err="1" smtClean="0"/>
              <a:t>approach</a:t>
            </a:r>
            <a:r>
              <a:rPr lang="hu-HU" sz="1600" dirty="0" smtClean="0"/>
              <a:t> </a:t>
            </a:r>
            <a:r>
              <a:rPr lang="hu-HU" sz="1600" dirty="0" err="1" smtClean="0"/>
              <a:t>to</a:t>
            </a:r>
            <a:r>
              <a:rPr lang="hu-HU" sz="1600" dirty="0" smtClean="0"/>
              <a:t> </a:t>
            </a:r>
            <a:r>
              <a:rPr lang="hu-HU" sz="1600" dirty="0" err="1" smtClean="0"/>
              <a:t>supporting</a:t>
            </a:r>
            <a:r>
              <a:rPr lang="hu-HU" sz="1600" dirty="0" smtClean="0"/>
              <a:t> </a:t>
            </a:r>
            <a:r>
              <a:rPr lang="hu-HU" sz="1600" dirty="0" err="1" smtClean="0"/>
              <a:t>teaching-learning</a:t>
            </a:r>
            <a:endParaRPr lang="hu-HU" sz="1600" dirty="0"/>
          </a:p>
          <a:p>
            <a:endParaRPr lang="hu-HU" sz="20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244280" cy="4425355"/>
          </a:xfrm>
        </p:spPr>
        <p:txBody>
          <a:bodyPr>
            <a:noAutofit/>
          </a:bodyPr>
          <a:lstStyle/>
          <a:p>
            <a:r>
              <a:rPr lang="hu-HU" sz="2000" dirty="0" smtClean="0">
                <a:solidFill>
                  <a:srgbClr val="005DA2"/>
                </a:solidFill>
              </a:rPr>
              <a:t>Komplex probléma, amit a legtöbb külső és belső, objektív és szubjektív tényező befolyásol</a:t>
            </a:r>
          </a:p>
          <a:p>
            <a:r>
              <a:rPr lang="hu-HU" sz="2000" dirty="0" smtClean="0">
                <a:solidFill>
                  <a:srgbClr val="005DA2"/>
                </a:solidFill>
              </a:rPr>
              <a:t>A projekt célja: </a:t>
            </a:r>
          </a:p>
          <a:p>
            <a:pPr lvl="1"/>
            <a:r>
              <a:rPr lang="hu-HU" sz="1600" dirty="0" smtClean="0">
                <a:solidFill>
                  <a:srgbClr val="005DA2"/>
                </a:solidFill>
              </a:rPr>
              <a:t>A tanítási-tanulási folyamatok eredményességének javítása a menedzsment tudatos és szisztematikus tevékenysége által</a:t>
            </a:r>
          </a:p>
          <a:p>
            <a:pPr lvl="1"/>
            <a:r>
              <a:rPr lang="hu-HU" sz="1600" dirty="0" smtClean="0">
                <a:solidFill>
                  <a:srgbClr val="005DA2"/>
                </a:solidFill>
              </a:rPr>
              <a:t>Modellezni a problémák feltárásának folyamatát </a:t>
            </a:r>
          </a:p>
          <a:p>
            <a:pPr lvl="1"/>
            <a:r>
              <a:rPr lang="hu-HU" sz="1600" dirty="0" smtClean="0">
                <a:solidFill>
                  <a:srgbClr val="005DA2"/>
                </a:solidFill>
              </a:rPr>
              <a:t>Erősíteni a közös problémaazonosítást  és a közös megoldáskeresést</a:t>
            </a:r>
          </a:p>
          <a:p>
            <a:pPr lvl="1"/>
            <a:r>
              <a:rPr lang="hu-HU" sz="1600" dirty="0" smtClean="0">
                <a:solidFill>
                  <a:srgbClr val="005DA2"/>
                </a:solidFill>
              </a:rPr>
              <a:t>Reflektív és adaptív menedzsmentszemlélettel közelíteni a tanítási-tanulási folyamatok segítéséhez</a:t>
            </a:r>
            <a:endParaRPr lang="hu-HU" sz="1600" dirty="0">
              <a:solidFill>
                <a:srgbClr val="005DA2"/>
              </a:solidFill>
            </a:endParaRPr>
          </a:p>
          <a:p>
            <a:endParaRPr lang="hu-HU" sz="2000" dirty="0">
              <a:solidFill>
                <a:srgbClr val="005DA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662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>
            <a:alpha val="5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15531" y="1340768"/>
            <a:ext cx="4231429" cy="500141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3200" dirty="0" err="1" smtClean="0"/>
              <a:t>Task</a:t>
            </a:r>
            <a:r>
              <a:rPr lang="hu-HU" sz="3200" dirty="0" smtClean="0"/>
              <a:t> 1</a:t>
            </a:r>
            <a:endParaRPr lang="hu-HU" sz="3200" dirty="0"/>
          </a:p>
          <a:p>
            <a:pPr lvl="0"/>
            <a:r>
              <a:rPr lang="hu-HU" sz="2400" dirty="0" err="1" smtClean="0"/>
              <a:t>Collect</a:t>
            </a:r>
            <a:r>
              <a:rPr lang="hu-HU" sz="2400" dirty="0" smtClean="0"/>
              <a:t> </a:t>
            </a:r>
            <a:r>
              <a:rPr lang="hu-HU" sz="2400" dirty="0" err="1" smtClean="0"/>
              <a:t>at</a:t>
            </a:r>
            <a:r>
              <a:rPr lang="hu-HU" sz="2400" dirty="0" smtClean="0"/>
              <a:t> </a:t>
            </a:r>
            <a:r>
              <a:rPr lang="hu-HU" sz="2400" dirty="0" err="1" smtClean="0"/>
              <a:t>least</a:t>
            </a:r>
            <a:r>
              <a:rPr lang="hu-HU" sz="2400" dirty="0" smtClean="0"/>
              <a:t> 5 </a:t>
            </a:r>
            <a:r>
              <a:rPr lang="hu-HU" sz="2400" dirty="0" err="1" smtClean="0"/>
              <a:t>classroom</a:t>
            </a:r>
            <a:r>
              <a:rPr lang="hu-HU" sz="2400" dirty="0" smtClean="0"/>
              <a:t> </a:t>
            </a:r>
            <a:r>
              <a:rPr lang="hu-HU" sz="2400" dirty="0" err="1" smtClean="0"/>
              <a:t>problems</a:t>
            </a:r>
            <a:r>
              <a:rPr lang="hu-HU" sz="2400" dirty="0" smtClean="0"/>
              <a:t> </a:t>
            </a:r>
            <a:r>
              <a:rPr lang="hu-HU" sz="2400" dirty="0" err="1" smtClean="0"/>
              <a:t>that</a:t>
            </a:r>
            <a:r>
              <a:rPr lang="hu-HU" sz="2400" dirty="0" smtClean="0"/>
              <a:t> </a:t>
            </a:r>
            <a:r>
              <a:rPr lang="hu-HU" sz="2400" dirty="0" err="1" smtClean="0"/>
              <a:t>hinder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learning</a:t>
            </a:r>
            <a:r>
              <a:rPr lang="hu-HU" sz="2400" dirty="0" smtClean="0"/>
              <a:t> </a:t>
            </a:r>
            <a:r>
              <a:rPr lang="hu-HU" sz="2400" dirty="0" err="1" smtClean="0"/>
              <a:t>process</a:t>
            </a:r>
            <a:r>
              <a:rPr lang="hu-HU" sz="2400" dirty="0" smtClean="0"/>
              <a:t> in </a:t>
            </a:r>
            <a:r>
              <a:rPr lang="hu-HU" sz="2400" dirty="0" err="1" smtClean="0"/>
              <a:t>class</a:t>
            </a:r>
            <a:endParaRPr lang="hu-HU" sz="2400" dirty="0"/>
          </a:p>
          <a:p>
            <a:pPr lvl="0"/>
            <a:r>
              <a:rPr lang="hu-HU" sz="2400" dirty="0" err="1" smtClean="0"/>
              <a:t>Name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problems</a:t>
            </a:r>
            <a:r>
              <a:rPr lang="hu-HU" sz="2400" dirty="0" smtClean="0"/>
              <a:t> </a:t>
            </a:r>
            <a:r>
              <a:rPr lang="hu-HU" sz="2400" dirty="0" err="1" smtClean="0"/>
              <a:t>from</a:t>
            </a:r>
            <a:r>
              <a:rPr lang="hu-HU" sz="2400" dirty="0" smtClean="0"/>
              <a:t> </a:t>
            </a:r>
            <a:r>
              <a:rPr lang="hu-HU" sz="2400" dirty="0" err="1" smtClean="0"/>
              <a:t>teacher’s</a:t>
            </a:r>
            <a:r>
              <a:rPr lang="hu-HU" sz="2400" dirty="0" smtClean="0"/>
              <a:t>, </a:t>
            </a:r>
            <a:r>
              <a:rPr lang="hu-HU" sz="2400" dirty="0" err="1" smtClean="0"/>
              <a:t>student’s</a:t>
            </a:r>
            <a:r>
              <a:rPr lang="hu-HU" sz="2400" dirty="0" smtClean="0"/>
              <a:t> </a:t>
            </a:r>
            <a:r>
              <a:rPr lang="hu-HU" sz="2400" dirty="0" err="1" smtClean="0"/>
              <a:t>or</a:t>
            </a:r>
            <a:r>
              <a:rPr lang="hu-HU" sz="2400" dirty="0" smtClean="0"/>
              <a:t> </a:t>
            </a:r>
            <a:r>
              <a:rPr lang="hu-HU" sz="2400" dirty="0" err="1" smtClean="0"/>
              <a:t>leader’s</a:t>
            </a:r>
            <a:r>
              <a:rPr lang="hu-HU" sz="2400" dirty="0" smtClean="0"/>
              <a:t> </a:t>
            </a:r>
            <a:r>
              <a:rPr lang="hu-HU" sz="2400" dirty="0" err="1" smtClean="0"/>
              <a:t>aspect</a:t>
            </a:r>
            <a:endParaRPr lang="hu-HU" sz="2400" dirty="0"/>
          </a:p>
          <a:p>
            <a:pPr lvl="0"/>
            <a:r>
              <a:rPr lang="hu-HU" sz="2400" dirty="0" err="1" smtClean="0"/>
              <a:t>Ideas</a:t>
            </a:r>
            <a:r>
              <a:rPr lang="hu-HU" sz="2400" dirty="0" smtClean="0"/>
              <a:t> </a:t>
            </a:r>
            <a:r>
              <a:rPr lang="hu-HU" sz="2400" dirty="0" err="1" smtClean="0"/>
              <a:t>should</a:t>
            </a:r>
            <a:r>
              <a:rPr lang="hu-HU" sz="2400" dirty="0" smtClean="0"/>
              <a:t> be </a:t>
            </a:r>
            <a:r>
              <a:rPr lang="hu-HU" sz="2400" dirty="0" err="1" smtClean="0"/>
              <a:t>brief</a:t>
            </a:r>
            <a:r>
              <a:rPr lang="hu-HU" sz="2400" dirty="0" smtClean="0"/>
              <a:t> and </a:t>
            </a:r>
            <a:r>
              <a:rPr lang="hu-HU" sz="2400" dirty="0" err="1" smtClean="0"/>
              <a:t>concrete</a:t>
            </a:r>
            <a:r>
              <a:rPr lang="hu-HU" sz="2400" dirty="0" smtClean="0"/>
              <a:t> (max</a:t>
            </a:r>
            <a:r>
              <a:rPr lang="hu-HU" sz="2400" dirty="0"/>
              <a:t>.</a:t>
            </a:r>
            <a:r>
              <a:rPr lang="hu-HU" sz="2400" dirty="0" smtClean="0"/>
              <a:t>2-3 </a:t>
            </a:r>
            <a:r>
              <a:rPr lang="hu-HU" sz="2400" dirty="0" err="1" smtClean="0"/>
              <a:t>words</a:t>
            </a:r>
            <a:r>
              <a:rPr lang="hu-HU" sz="2400" dirty="0" smtClean="0"/>
              <a:t> </a:t>
            </a:r>
            <a:r>
              <a:rPr lang="hu-HU" sz="2400" dirty="0" err="1" smtClean="0"/>
              <a:t>each</a:t>
            </a:r>
            <a:r>
              <a:rPr lang="hu-HU" sz="2400" dirty="0" smtClean="0"/>
              <a:t>)</a:t>
            </a:r>
            <a:endParaRPr lang="hu-HU" sz="2400" dirty="0"/>
          </a:p>
          <a:p>
            <a:endParaRPr lang="hu-HU" sz="24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4008" y="1196752"/>
            <a:ext cx="424428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200" dirty="0" smtClean="0">
                <a:solidFill>
                  <a:srgbClr val="005DA2"/>
                </a:solidFill>
              </a:rPr>
              <a:t>1. feladat</a:t>
            </a:r>
          </a:p>
          <a:p>
            <a:r>
              <a:rPr lang="hu-HU" sz="2400" dirty="0" smtClean="0">
                <a:solidFill>
                  <a:srgbClr val="005DA2"/>
                </a:solidFill>
              </a:rPr>
              <a:t>Minimum  5 jellegzetes tanórai / tantermi probléma összegyűjtése, amelyek nehezítik a tanórai tanulási folyamatot.</a:t>
            </a:r>
          </a:p>
          <a:p>
            <a:r>
              <a:rPr lang="hu-HU" sz="2400" dirty="0" smtClean="0">
                <a:solidFill>
                  <a:srgbClr val="005DA2"/>
                </a:solidFill>
              </a:rPr>
              <a:t>A csoport vagy a </a:t>
            </a:r>
            <a:r>
              <a:rPr lang="hu-HU" sz="2400" b="1" i="1" dirty="0" smtClean="0">
                <a:solidFill>
                  <a:srgbClr val="005DA2"/>
                </a:solidFill>
              </a:rPr>
              <a:t>tanár</a:t>
            </a:r>
            <a:r>
              <a:rPr lang="hu-HU" sz="2400" dirty="0" smtClean="0">
                <a:solidFill>
                  <a:srgbClr val="005DA2"/>
                </a:solidFill>
              </a:rPr>
              <a:t> vagy a </a:t>
            </a:r>
            <a:r>
              <a:rPr lang="hu-HU" sz="2400" b="1" i="1" dirty="0" smtClean="0">
                <a:solidFill>
                  <a:srgbClr val="005DA2"/>
                </a:solidFill>
              </a:rPr>
              <a:t>tanuló</a:t>
            </a:r>
            <a:r>
              <a:rPr lang="hu-HU" sz="2400" dirty="0" smtClean="0">
                <a:solidFill>
                  <a:srgbClr val="005DA2"/>
                </a:solidFill>
              </a:rPr>
              <a:t> vagy a </a:t>
            </a:r>
            <a:r>
              <a:rPr lang="hu-HU" sz="2400" b="1" i="1" dirty="0" smtClean="0">
                <a:solidFill>
                  <a:srgbClr val="005DA2"/>
                </a:solidFill>
              </a:rPr>
              <a:t>vezetés</a:t>
            </a:r>
            <a:r>
              <a:rPr lang="hu-HU" sz="2400" dirty="0" smtClean="0">
                <a:solidFill>
                  <a:srgbClr val="005DA2"/>
                </a:solidFill>
              </a:rPr>
              <a:t> szemszögéből fogalmazza meg a problémákat</a:t>
            </a:r>
          </a:p>
          <a:p>
            <a:r>
              <a:rPr lang="hu-HU" sz="2400" dirty="0" smtClean="0">
                <a:solidFill>
                  <a:srgbClr val="005DA2"/>
                </a:solidFill>
              </a:rPr>
              <a:t>A megfogalmazás legyen tömör (2-3 szóban) és konkrét</a:t>
            </a:r>
            <a:endParaRPr lang="hu-HU" sz="2400" dirty="0">
              <a:solidFill>
                <a:srgbClr val="005DA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5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  <a:alpha val="6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67817" y="1196752"/>
            <a:ext cx="4231429" cy="500141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3200" dirty="0" err="1" smtClean="0"/>
              <a:t>Task</a:t>
            </a:r>
            <a:r>
              <a:rPr lang="hu-HU" sz="3200" dirty="0" smtClean="0"/>
              <a:t> 2</a:t>
            </a:r>
            <a:endParaRPr lang="hu-HU" sz="3200" dirty="0"/>
          </a:p>
          <a:p>
            <a:r>
              <a:rPr lang="hu-HU" sz="2600" dirty="0" err="1" smtClean="0"/>
              <a:t>name</a:t>
            </a:r>
            <a:r>
              <a:rPr lang="hu-HU" sz="2600" dirty="0" smtClean="0"/>
              <a:t> </a:t>
            </a:r>
            <a:r>
              <a:rPr lang="hu-HU" sz="2600" dirty="0" err="1" smtClean="0"/>
              <a:t>as</a:t>
            </a:r>
            <a:r>
              <a:rPr lang="hu-HU" sz="2600" dirty="0" smtClean="0"/>
              <a:t> </a:t>
            </a:r>
            <a:r>
              <a:rPr lang="hu-HU" sz="2600" dirty="0" err="1" smtClean="0"/>
              <a:t>many</a:t>
            </a:r>
            <a:r>
              <a:rPr lang="hu-HU" sz="2600" dirty="0" smtClean="0"/>
              <a:t> </a:t>
            </a:r>
            <a:r>
              <a:rPr lang="hu-HU" sz="2600" dirty="0" err="1" smtClean="0"/>
              <a:t>solutions</a:t>
            </a:r>
            <a:r>
              <a:rPr lang="hu-HU" sz="2600" dirty="0" smtClean="0"/>
              <a:t> </a:t>
            </a:r>
            <a:r>
              <a:rPr lang="hu-HU" sz="2600" dirty="0" err="1" smtClean="0"/>
              <a:t>for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</a:t>
            </a:r>
            <a:r>
              <a:rPr lang="hu-HU" sz="2600" dirty="0" err="1" smtClean="0"/>
              <a:t>problem</a:t>
            </a:r>
            <a:r>
              <a:rPr lang="hu-HU" sz="2600" dirty="0" smtClean="0"/>
              <a:t> </a:t>
            </a:r>
            <a:r>
              <a:rPr lang="hu-HU" sz="2600" dirty="0" err="1" smtClean="0"/>
              <a:t>as</a:t>
            </a:r>
            <a:r>
              <a:rPr lang="hu-HU" sz="2600" dirty="0" smtClean="0"/>
              <a:t> </a:t>
            </a:r>
            <a:r>
              <a:rPr lang="hu-HU" sz="2600" dirty="0" err="1" smtClean="0"/>
              <a:t>possible</a:t>
            </a:r>
            <a:endParaRPr lang="hu-HU" sz="2600" dirty="0" smtClean="0"/>
          </a:p>
          <a:p>
            <a:r>
              <a:rPr lang="hu-HU" sz="2600" dirty="0" err="1" smtClean="0"/>
              <a:t>indicate</a:t>
            </a:r>
            <a:r>
              <a:rPr lang="hu-HU" sz="2600" dirty="0" smtClean="0"/>
              <a:t> </a:t>
            </a:r>
            <a:r>
              <a:rPr lang="hu-HU" sz="2600" dirty="0" err="1" smtClean="0"/>
              <a:t>whether</a:t>
            </a:r>
            <a:r>
              <a:rPr lang="hu-HU" sz="2600" dirty="0" smtClean="0"/>
              <a:t> </a:t>
            </a:r>
            <a:r>
              <a:rPr lang="hu-HU" sz="2600" dirty="0" err="1" smtClean="0"/>
              <a:t>they</a:t>
            </a:r>
            <a:r>
              <a:rPr lang="hu-HU" sz="2600" dirty="0" smtClean="0"/>
              <a:t> </a:t>
            </a:r>
            <a:r>
              <a:rPr lang="hu-HU" sz="2600" dirty="0" err="1" smtClean="0"/>
              <a:t>are</a:t>
            </a:r>
            <a:r>
              <a:rPr lang="hu-HU" sz="2600" dirty="0" smtClean="0"/>
              <a:t> </a:t>
            </a:r>
            <a:r>
              <a:rPr lang="hu-HU" sz="2600" dirty="0" err="1" smtClean="0"/>
              <a:t>short</a:t>
            </a:r>
            <a:r>
              <a:rPr lang="hu-HU" sz="2600" dirty="0" smtClean="0"/>
              <a:t>-, </a:t>
            </a:r>
            <a:r>
              <a:rPr lang="hu-HU" sz="2600" dirty="0" err="1" smtClean="0"/>
              <a:t>or</a:t>
            </a:r>
            <a:r>
              <a:rPr lang="hu-HU" sz="2600" dirty="0" smtClean="0"/>
              <a:t> </a:t>
            </a:r>
            <a:r>
              <a:rPr lang="hu-HU" sz="2600" dirty="0" err="1" smtClean="0"/>
              <a:t>long-term</a:t>
            </a:r>
            <a:r>
              <a:rPr lang="hu-HU" sz="2600" dirty="0" smtClean="0"/>
              <a:t> </a:t>
            </a:r>
            <a:r>
              <a:rPr lang="hu-HU" sz="2600" dirty="0" err="1" smtClean="0"/>
              <a:t>suggestions</a:t>
            </a:r>
            <a:endParaRPr lang="hu-HU" sz="2600" dirty="0" smtClean="0"/>
          </a:p>
          <a:p>
            <a:r>
              <a:rPr lang="hu-HU" sz="2600" dirty="0" err="1" smtClean="0"/>
              <a:t>Solutions</a:t>
            </a:r>
            <a:r>
              <a:rPr lang="hu-HU" sz="2600" dirty="0" smtClean="0"/>
              <a:t> </a:t>
            </a:r>
            <a:r>
              <a:rPr lang="hu-HU" sz="2600" dirty="0" err="1" smtClean="0"/>
              <a:t>should</a:t>
            </a:r>
            <a:r>
              <a:rPr lang="hu-HU" sz="2600" dirty="0" smtClean="0"/>
              <a:t> be </a:t>
            </a:r>
            <a:r>
              <a:rPr lang="hu-HU" sz="2600" dirty="0" err="1" smtClean="0"/>
              <a:t>enforcable</a:t>
            </a:r>
            <a:r>
              <a:rPr lang="hu-HU" sz="2600" dirty="0" smtClean="0"/>
              <a:t> </a:t>
            </a:r>
            <a:r>
              <a:rPr lang="hu-HU" sz="2600" dirty="0" err="1" smtClean="0"/>
              <a:t>either</a:t>
            </a:r>
            <a:r>
              <a:rPr lang="hu-HU" sz="2600" dirty="0" smtClean="0"/>
              <a:t> </a:t>
            </a:r>
            <a:r>
              <a:rPr lang="hu-HU" sz="2600" dirty="0" err="1" smtClean="0"/>
              <a:t>by</a:t>
            </a:r>
            <a:r>
              <a:rPr lang="hu-HU" sz="2600" dirty="0" smtClean="0"/>
              <a:t> </a:t>
            </a:r>
            <a:r>
              <a:rPr lang="hu-HU" sz="2600" dirty="0" err="1" smtClean="0"/>
              <a:t>teachers</a:t>
            </a:r>
            <a:r>
              <a:rPr lang="hu-HU" sz="2600" dirty="0" smtClean="0"/>
              <a:t> </a:t>
            </a:r>
            <a:r>
              <a:rPr lang="hu-HU" sz="2600" dirty="0" err="1" smtClean="0"/>
              <a:t>or</a:t>
            </a:r>
            <a:r>
              <a:rPr lang="hu-HU" sz="2600" dirty="0" smtClean="0"/>
              <a:t> </a:t>
            </a:r>
            <a:r>
              <a:rPr lang="hu-HU" sz="2600" dirty="0" err="1" smtClean="0"/>
              <a:t>the</a:t>
            </a:r>
            <a:r>
              <a:rPr lang="hu-HU" sz="2600" dirty="0" smtClean="0"/>
              <a:t> management</a:t>
            </a:r>
          </a:p>
          <a:p>
            <a:endParaRPr lang="hu-HU" sz="24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4008" y="1196752"/>
            <a:ext cx="424428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3200" dirty="0" smtClean="0">
                <a:solidFill>
                  <a:srgbClr val="005DA2"/>
                </a:solidFill>
              </a:rPr>
              <a:t>2. feladat</a:t>
            </a:r>
          </a:p>
          <a:p>
            <a:r>
              <a:rPr lang="hu-HU" sz="2600" dirty="0" smtClean="0">
                <a:solidFill>
                  <a:srgbClr val="005DA2"/>
                </a:solidFill>
              </a:rPr>
              <a:t>A kapott probléma megoldására tegyenek minél több javaslatot</a:t>
            </a:r>
          </a:p>
          <a:p>
            <a:r>
              <a:rPr lang="hu-HU" sz="2600" dirty="0" smtClean="0">
                <a:solidFill>
                  <a:srgbClr val="005DA2"/>
                </a:solidFill>
              </a:rPr>
              <a:t>A javaslatoknál jelöljék, hogy rövidtávú vagy hosszabb idő alatt valósíthatók-e meg</a:t>
            </a:r>
          </a:p>
          <a:p>
            <a:r>
              <a:rPr lang="hu-HU" sz="2600" dirty="0" smtClean="0">
                <a:solidFill>
                  <a:srgbClr val="005DA2"/>
                </a:solidFill>
              </a:rPr>
              <a:t>a tanár és a vezetés által alkalmazható megoldások is legyenek </a:t>
            </a:r>
          </a:p>
          <a:p>
            <a:endParaRPr lang="hu-HU" sz="3200" dirty="0" smtClean="0">
              <a:solidFill>
                <a:srgbClr val="005DA2"/>
              </a:solidFill>
            </a:endParaRPr>
          </a:p>
          <a:p>
            <a:pPr marL="0" indent="0">
              <a:buNone/>
            </a:pPr>
            <a:endParaRPr lang="hu-HU" sz="3200" dirty="0" smtClean="0">
              <a:solidFill>
                <a:srgbClr val="005DA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05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3011" y="620688"/>
            <a:ext cx="8229600" cy="686035"/>
          </a:xfrm>
        </p:spPr>
        <p:txBody>
          <a:bodyPr>
            <a:noAutofit/>
          </a:bodyPr>
          <a:lstStyle/>
          <a:p>
            <a:r>
              <a:rPr lang="hu-HU" sz="2800" dirty="0" smtClean="0"/>
              <a:t>		</a:t>
            </a:r>
            <a:endParaRPr lang="hu-HU" sz="2000" dirty="0">
              <a:solidFill>
                <a:srgbClr val="005DA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44348" y="1772816"/>
            <a:ext cx="4133703" cy="4425355"/>
          </a:xfrm>
        </p:spPr>
        <p:txBody>
          <a:bodyPr>
            <a:normAutofit lnSpcReduction="10000"/>
          </a:bodyPr>
          <a:lstStyle/>
          <a:p>
            <a:r>
              <a:rPr lang="hu-HU" sz="1800" dirty="0"/>
              <a:t>2011-12: </a:t>
            </a:r>
            <a:r>
              <a:rPr lang="hu-HU" sz="1800" dirty="0" smtClean="0"/>
              <a:t>International </a:t>
            </a:r>
            <a:r>
              <a:rPr lang="hu-HU" sz="1800" dirty="0" err="1" smtClean="0"/>
              <a:t>cooperation</a:t>
            </a:r>
            <a:r>
              <a:rPr lang="hu-HU" sz="1800" dirty="0" smtClean="0"/>
              <a:t> in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school</a:t>
            </a:r>
            <a:r>
              <a:rPr lang="hu-HU" sz="1800" dirty="0" smtClean="0"/>
              <a:t> </a:t>
            </a:r>
            <a:r>
              <a:rPr lang="hu-HU" sz="1800" dirty="0" err="1" smtClean="0"/>
              <a:t>leadership</a:t>
            </a:r>
            <a:r>
              <a:rPr lang="hu-HU" sz="1800" dirty="0" smtClean="0"/>
              <a:t> </a:t>
            </a:r>
            <a:r>
              <a:rPr lang="hu-HU" sz="1800" dirty="0" err="1" smtClean="0"/>
              <a:t>collaboration</a:t>
            </a:r>
            <a:r>
              <a:rPr lang="hu-HU" sz="1800" dirty="0" smtClean="0"/>
              <a:t> project</a:t>
            </a:r>
            <a:endParaRPr lang="hu-HU" sz="1800" dirty="0"/>
          </a:p>
          <a:p>
            <a:r>
              <a:rPr lang="hu-HU" sz="1800" dirty="0"/>
              <a:t>5 </a:t>
            </a:r>
            <a:r>
              <a:rPr lang="hu-HU" sz="1800" dirty="0" err="1" smtClean="0"/>
              <a:t>countries</a:t>
            </a:r>
            <a:r>
              <a:rPr lang="hu-HU" sz="1800" dirty="0" smtClean="0"/>
              <a:t>: </a:t>
            </a:r>
            <a:r>
              <a:rPr lang="hu-HU" sz="1800" dirty="0" err="1" smtClean="0"/>
              <a:t>Austria</a:t>
            </a:r>
            <a:r>
              <a:rPr lang="hu-HU" sz="1800" dirty="0"/>
              <a:t>, </a:t>
            </a:r>
            <a:r>
              <a:rPr lang="hu-HU" sz="1800" dirty="0" err="1" smtClean="0"/>
              <a:t>Czech</a:t>
            </a:r>
            <a:r>
              <a:rPr lang="hu-HU" sz="1800" dirty="0" smtClean="0"/>
              <a:t> </a:t>
            </a:r>
            <a:r>
              <a:rPr lang="hu-HU" sz="1800" dirty="0" err="1" smtClean="0"/>
              <a:t>Republic</a:t>
            </a:r>
            <a:r>
              <a:rPr lang="hu-HU" sz="1800" dirty="0" smtClean="0"/>
              <a:t>, </a:t>
            </a:r>
            <a:r>
              <a:rPr lang="hu-HU" sz="1800" dirty="0" err="1" smtClean="0"/>
              <a:t>Hungary,Slovakia,Slovenia</a:t>
            </a:r>
            <a:endParaRPr lang="hu-HU" sz="1800" dirty="0"/>
          </a:p>
          <a:p>
            <a:pPr marL="0" indent="0">
              <a:buNone/>
            </a:pPr>
            <a:r>
              <a:rPr lang="hu-HU" sz="1800" dirty="0" err="1" smtClean="0"/>
              <a:t>Result</a:t>
            </a:r>
            <a:r>
              <a:rPr lang="hu-HU" sz="1800" dirty="0" smtClean="0"/>
              <a:t>: </a:t>
            </a:r>
            <a:endParaRPr lang="hu-HU" sz="1800" dirty="0"/>
          </a:p>
          <a:p>
            <a:r>
              <a:rPr lang="hu-HU" sz="1600" dirty="0" err="1" smtClean="0"/>
              <a:t>Leaders</a:t>
            </a:r>
            <a:r>
              <a:rPr lang="hu-HU" sz="1600" dirty="0" smtClean="0"/>
              <a:t>’ </a:t>
            </a:r>
            <a:r>
              <a:rPr lang="hu-HU" sz="1600" dirty="0" err="1" smtClean="0"/>
              <a:t>professional</a:t>
            </a:r>
            <a:r>
              <a:rPr lang="hu-HU" sz="1600" dirty="0" smtClean="0"/>
              <a:t> </a:t>
            </a:r>
            <a:r>
              <a:rPr lang="hu-HU" sz="1600" dirty="0" err="1" smtClean="0"/>
              <a:t>standards</a:t>
            </a:r>
            <a:r>
              <a:rPr lang="hu-HU" sz="1600" dirty="0" smtClean="0"/>
              <a:t> (</a:t>
            </a:r>
            <a:r>
              <a:rPr lang="hu-HU" sz="1600" dirty="0" err="1" smtClean="0"/>
              <a:t>Central</a:t>
            </a:r>
            <a:r>
              <a:rPr lang="hu-HU" sz="1600" dirty="0" smtClean="0"/>
              <a:t> 5 </a:t>
            </a:r>
            <a:r>
              <a:rPr lang="hu-HU" sz="1600" dirty="0" err="1" smtClean="0"/>
              <a:t>Competency</a:t>
            </a:r>
            <a:r>
              <a:rPr lang="hu-HU" sz="1600" dirty="0" smtClean="0"/>
              <a:t> </a:t>
            </a:r>
            <a:r>
              <a:rPr lang="hu-HU" sz="1600" dirty="0" err="1" smtClean="0"/>
              <a:t>framework</a:t>
            </a:r>
            <a:r>
              <a:rPr lang="hu-HU" sz="1600" dirty="0" smtClean="0"/>
              <a:t>)</a:t>
            </a:r>
            <a:endParaRPr lang="hu-HU" sz="1600" dirty="0"/>
          </a:p>
          <a:p>
            <a:r>
              <a:rPr lang="hu-HU" sz="1600" dirty="0"/>
              <a:t>2014: </a:t>
            </a:r>
            <a:r>
              <a:rPr lang="hu-HU" sz="1600" dirty="0" err="1" smtClean="0"/>
              <a:t>adapted</a:t>
            </a:r>
            <a:r>
              <a:rPr lang="hu-HU" sz="1600" dirty="0" smtClean="0"/>
              <a:t> in </a:t>
            </a:r>
            <a:r>
              <a:rPr lang="hu-HU" sz="1600" dirty="0" err="1" smtClean="0"/>
              <a:t>school</a:t>
            </a:r>
            <a:r>
              <a:rPr lang="hu-HU" sz="1600" dirty="0" smtClean="0"/>
              <a:t> </a:t>
            </a:r>
            <a:r>
              <a:rPr lang="hu-HU" sz="1600" dirty="0" err="1" smtClean="0"/>
              <a:t>leaders</a:t>
            </a:r>
            <a:r>
              <a:rPr lang="hu-HU" sz="1600" dirty="0" smtClean="0"/>
              <a:t>’ </a:t>
            </a:r>
            <a:r>
              <a:rPr lang="hu-HU" sz="1600" dirty="0" err="1"/>
              <a:t>e</a:t>
            </a:r>
            <a:r>
              <a:rPr lang="hu-HU" sz="1600" dirty="0" err="1" smtClean="0"/>
              <a:t>valuation</a:t>
            </a:r>
            <a:endParaRPr lang="hu-HU" sz="1600" dirty="0"/>
          </a:p>
          <a:p>
            <a:pPr marL="0" indent="0">
              <a:buNone/>
            </a:pPr>
            <a:r>
              <a:rPr lang="hu-HU" sz="1800" dirty="0" err="1" smtClean="0"/>
              <a:t>Its</a:t>
            </a:r>
            <a:r>
              <a:rPr lang="hu-HU" sz="1800" dirty="0" smtClean="0"/>
              <a:t> </a:t>
            </a:r>
            <a:r>
              <a:rPr lang="hu-HU" sz="1800" dirty="0" err="1" smtClean="0"/>
              <a:t>structure</a:t>
            </a:r>
            <a:r>
              <a:rPr lang="hu-HU" sz="1800" dirty="0" smtClean="0"/>
              <a:t>:</a:t>
            </a:r>
            <a:endParaRPr lang="hu-HU" sz="1800" dirty="0"/>
          </a:p>
          <a:p>
            <a:r>
              <a:rPr lang="hu-HU" sz="1600" dirty="0" smtClean="0"/>
              <a:t>5 </a:t>
            </a:r>
            <a:r>
              <a:rPr lang="hu-HU" sz="1600" dirty="0" err="1" smtClean="0"/>
              <a:t>competency</a:t>
            </a:r>
            <a:r>
              <a:rPr lang="hu-HU" sz="1600" dirty="0" smtClean="0"/>
              <a:t> </a:t>
            </a:r>
            <a:r>
              <a:rPr lang="hu-HU" sz="1600" dirty="0" err="1" smtClean="0"/>
              <a:t>areas</a:t>
            </a:r>
            <a:r>
              <a:rPr lang="hu-HU" sz="1600" dirty="0" smtClean="0"/>
              <a:t>, 3 </a:t>
            </a:r>
            <a:r>
              <a:rPr lang="hu-HU" sz="1600" dirty="0" err="1" smtClean="0"/>
              <a:t>dimensions</a:t>
            </a:r>
            <a:endParaRPr lang="hu-HU" sz="1600" dirty="0"/>
          </a:p>
          <a:p>
            <a:r>
              <a:rPr lang="hu-HU" sz="1600" dirty="0" smtClean="0"/>
              <a:t>5 </a:t>
            </a:r>
            <a:r>
              <a:rPr lang="hu-HU" sz="1600" dirty="0" err="1" smtClean="0"/>
              <a:t>central</a:t>
            </a:r>
            <a:r>
              <a:rPr lang="hu-HU" sz="1600" dirty="0" smtClean="0"/>
              <a:t> </a:t>
            </a:r>
            <a:r>
              <a:rPr lang="hu-HU" sz="1600" dirty="0" err="1" smtClean="0"/>
              <a:t>components</a:t>
            </a:r>
            <a:r>
              <a:rPr lang="hu-HU" sz="1600" dirty="0" smtClean="0"/>
              <a:t> in </a:t>
            </a:r>
            <a:r>
              <a:rPr lang="hu-HU" sz="1600" dirty="0" err="1" smtClean="0"/>
              <a:t>each</a:t>
            </a:r>
            <a:r>
              <a:rPr lang="hu-HU" sz="1600" dirty="0" smtClean="0"/>
              <a:t> </a:t>
            </a:r>
            <a:r>
              <a:rPr lang="hu-HU" sz="1600" dirty="0" err="1" smtClean="0"/>
              <a:t>area</a:t>
            </a:r>
            <a:r>
              <a:rPr lang="hu-HU" sz="1600" dirty="0" smtClean="0"/>
              <a:t> (</a:t>
            </a:r>
            <a:r>
              <a:rPr lang="hu-HU" sz="1600" dirty="0" err="1" smtClean="0"/>
              <a:t>descriptor</a:t>
            </a:r>
            <a:r>
              <a:rPr lang="hu-HU" sz="1600" dirty="0" smtClean="0"/>
              <a:t>)</a:t>
            </a:r>
            <a:endParaRPr lang="hu-HU" sz="1800" dirty="0" smtClean="0"/>
          </a:p>
          <a:p>
            <a:pPr marL="0" indent="0">
              <a:buNone/>
            </a:pPr>
            <a:r>
              <a:rPr lang="hu-HU" sz="1800" dirty="0" smtClean="0"/>
              <a:t>The </a:t>
            </a:r>
            <a:r>
              <a:rPr lang="hu-HU" sz="1800" dirty="0" err="1" smtClean="0"/>
              <a:t>key</a:t>
            </a:r>
            <a:r>
              <a:rPr lang="hu-HU" sz="1800" dirty="0" smtClean="0"/>
              <a:t> </a:t>
            </a:r>
            <a:r>
              <a:rPr lang="hu-HU" sz="1800" dirty="0" err="1" smtClean="0"/>
              <a:t>issue</a:t>
            </a:r>
            <a:r>
              <a:rPr lang="hu-HU" sz="1800" dirty="0" smtClean="0"/>
              <a:t> of </a:t>
            </a:r>
            <a:r>
              <a:rPr lang="hu-HU" sz="1800" dirty="0" err="1" smtClean="0"/>
              <a:t>improvement</a:t>
            </a:r>
            <a:r>
              <a:rPr lang="hu-HU" sz="1800" dirty="0" smtClean="0"/>
              <a:t> </a:t>
            </a:r>
            <a:r>
              <a:rPr lang="hu-HU" sz="1800" dirty="0" err="1" smtClean="0"/>
              <a:t>processes</a:t>
            </a:r>
            <a:r>
              <a:rPr lang="hu-HU" sz="1800" dirty="0" smtClean="0"/>
              <a:t> </a:t>
            </a:r>
            <a:r>
              <a:rPr lang="hu-HU" sz="1800" dirty="0" err="1" smtClean="0"/>
              <a:t>are</a:t>
            </a:r>
            <a:r>
              <a:rPr lang="hu-HU" sz="1800" dirty="0" smtClean="0"/>
              <a:t> </a:t>
            </a:r>
            <a:r>
              <a:rPr lang="hu-HU" sz="1800" dirty="0" err="1" smtClean="0"/>
              <a:t>the</a:t>
            </a:r>
            <a:r>
              <a:rPr lang="hu-HU" sz="1800" dirty="0" smtClean="0"/>
              <a:t> </a:t>
            </a:r>
            <a:r>
              <a:rPr lang="hu-HU" sz="1800" dirty="0" err="1" smtClean="0"/>
              <a:t>quality</a:t>
            </a:r>
            <a:r>
              <a:rPr lang="hu-HU" sz="1800" dirty="0" smtClean="0"/>
              <a:t> of management </a:t>
            </a:r>
            <a:r>
              <a:rPr lang="hu-HU" sz="1800" dirty="0" err="1" smtClean="0"/>
              <a:t>competencies</a:t>
            </a:r>
            <a:endParaRPr lang="hu-HU" sz="18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89364" y="1667941"/>
            <a:ext cx="4320480" cy="4425355"/>
          </a:xfrm>
        </p:spPr>
        <p:txBody>
          <a:bodyPr>
            <a:noAutofit/>
          </a:bodyPr>
          <a:lstStyle/>
          <a:p>
            <a:r>
              <a:rPr lang="hu-HU" sz="1800" dirty="0" smtClean="0">
                <a:solidFill>
                  <a:srgbClr val="005DA2"/>
                </a:solidFill>
              </a:rPr>
              <a:t>2011-12: Nemzetközi kooperáció az iskolavezetési együttműködésért projekt </a:t>
            </a:r>
          </a:p>
          <a:p>
            <a:r>
              <a:rPr lang="hu-HU" sz="1800" dirty="0" smtClean="0">
                <a:solidFill>
                  <a:srgbClr val="005DA2"/>
                </a:solidFill>
              </a:rPr>
              <a:t>5 ország: Ausztria, Csehország, Magyarország, Szlovákia, Szlovénia</a:t>
            </a:r>
          </a:p>
          <a:p>
            <a:pPr marL="0" indent="0">
              <a:buNone/>
            </a:pPr>
            <a:r>
              <a:rPr lang="hu-HU" sz="1800" dirty="0" smtClean="0">
                <a:solidFill>
                  <a:srgbClr val="005DA2"/>
                </a:solidFill>
              </a:rPr>
              <a:t>Eredmény: </a:t>
            </a:r>
          </a:p>
          <a:p>
            <a:r>
              <a:rPr lang="hu-HU" sz="1600" dirty="0" smtClean="0">
                <a:solidFill>
                  <a:srgbClr val="005DA2"/>
                </a:solidFill>
              </a:rPr>
              <a:t>Vezetői szakmai  standard-ok  kialakítása (Central5 Kompetencia-keretrendszer), </a:t>
            </a:r>
          </a:p>
          <a:p>
            <a:r>
              <a:rPr lang="hu-HU" sz="1600" dirty="0" smtClean="0">
                <a:solidFill>
                  <a:srgbClr val="005DA2"/>
                </a:solidFill>
              </a:rPr>
              <a:t>2014: A magyar iskolavezetői értékelésben is ezt használják</a:t>
            </a:r>
          </a:p>
          <a:p>
            <a:pPr marL="0" indent="0">
              <a:buNone/>
            </a:pPr>
            <a:r>
              <a:rPr lang="hu-HU" sz="1800" dirty="0" smtClean="0">
                <a:solidFill>
                  <a:srgbClr val="005DA2"/>
                </a:solidFill>
              </a:rPr>
              <a:t>A rendszer felépítése:</a:t>
            </a:r>
          </a:p>
          <a:p>
            <a:r>
              <a:rPr lang="hu-HU" sz="1600" dirty="0" smtClean="0">
                <a:solidFill>
                  <a:srgbClr val="005DA2"/>
                </a:solidFill>
              </a:rPr>
              <a:t>5 kompetenciaterület, 3 dimenzióban</a:t>
            </a:r>
            <a:endParaRPr lang="hu-HU" sz="1600" dirty="0">
              <a:solidFill>
                <a:srgbClr val="005DA2"/>
              </a:solidFill>
            </a:endParaRPr>
          </a:p>
          <a:p>
            <a:r>
              <a:rPr lang="hu-HU" sz="1600" dirty="0" smtClean="0">
                <a:solidFill>
                  <a:srgbClr val="005DA2"/>
                </a:solidFill>
              </a:rPr>
              <a:t>Területenként 5 központi elem (</a:t>
            </a:r>
            <a:r>
              <a:rPr lang="hu-HU" sz="1600" dirty="0" err="1" smtClean="0">
                <a:solidFill>
                  <a:srgbClr val="005DA2"/>
                </a:solidFill>
              </a:rPr>
              <a:t>deskriptor</a:t>
            </a:r>
            <a:r>
              <a:rPr lang="hu-HU" sz="1600" dirty="0" smtClean="0">
                <a:solidFill>
                  <a:srgbClr val="005DA2"/>
                </a:solidFill>
              </a:rPr>
              <a:t>)</a:t>
            </a:r>
          </a:p>
          <a:p>
            <a:pPr marL="0" indent="0">
              <a:buNone/>
            </a:pPr>
            <a:endParaRPr lang="hu-HU" sz="1800" dirty="0" smtClean="0">
              <a:solidFill>
                <a:srgbClr val="005DA2"/>
              </a:solidFill>
            </a:endParaRPr>
          </a:p>
          <a:p>
            <a:pPr marL="0" indent="0">
              <a:buNone/>
            </a:pPr>
            <a:r>
              <a:rPr lang="hu-HU" sz="1800" dirty="0" smtClean="0">
                <a:solidFill>
                  <a:srgbClr val="005DA2"/>
                </a:solidFill>
              </a:rPr>
              <a:t>A </a:t>
            </a:r>
            <a:r>
              <a:rPr lang="hu-HU" sz="1800" dirty="0">
                <a:solidFill>
                  <a:srgbClr val="005DA2"/>
                </a:solidFill>
              </a:rPr>
              <a:t>fejlesztési folyamatok kulcskérdése a </a:t>
            </a:r>
            <a:r>
              <a:rPr lang="hu-HU" sz="1800" b="1" dirty="0">
                <a:solidFill>
                  <a:srgbClr val="005DA2"/>
                </a:solidFill>
              </a:rPr>
              <a:t>menedzsment kompetenciáinak minősége</a:t>
            </a:r>
          </a:p>
          <a:p>
            <a:endParaRPr lang="hu-HU" sz="1800" dirty="0" smtClean="0">
              <a:solidFill>
                <a:srgbClr val="005DA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90466"/>
              </p:ext>
            </p:extLst>
          </p:nvPr>
        </p:nvGraphicFramePr>
        <p:xfrm>
          <a:off x="539552" y="875619"/>
          <a:ext cx="820891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err="1" smtClean="0">
                          <a:solidFill>
                            <a:schemeClr val="tx1"/>
                          </a:solidFill>
                        </a:rPr>
                        <a:t>School</a:t>
                      </a:r>
                      <a:r>
                        <a:rPr lang="hu-HU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400" dirty="0" err="1" smtClean="0">
                          <a:solidFill>
                            <a:schemeClr val="tx1"/>
                          </a:solidFill>
                        </a:rPr>
                        <a:t>Leaders</a:t>
                      </a:r>
                      <a:r>
                        <a:rPr lang="hu-HU" sz="2400" dirty="0" smtClean="0">
                          <a:solidFill>
                            <a:schemeClr val="tx1"/>
                          </a:solidFill>
                        </a:rPr>
                        <a:t>’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hu-HU" sz="18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hu-HU" sz="2400" dirty="0" err="1" smtClean="0">
                          <a:solidFill>
                            <a:schemeClr val="tx1"/>
                          </a:solidFill>
                        </a:rPr>
                        <a:t>Competency</a:t>
                      </a:r>
                      <a:r>
                        <a:rPr lang="hu-HU" sz="2400" dirty="0" smtClean="0">
                          <a:solidFill>
                            <a:schemeClr val="tx1"/>
                          </a:solidFill>
                        </a:rPr>
                        <a:t> Framework</a:t>
                      </a:r>
                      <a:endParaRPr lang="hu-H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 smtClean="0">
                          <a:solidFill>
                            <a:srgbClr val="005DA2"/>
                          </a:solidFill>
                          <a:latin typeface="+mn-lt"/>
                          <a:ea typeface="+mn-ea"/>
                          <a:cs typeface="+mn-cs"/>
                        </a:rPr>
                        <a:t>A vezetői kompetencia-keretrendszer</a:t>
                      </a:r>
                      <a:endParaRPr lang="hu-HU" sz="1800" dirty="0" smtClean="0">
                        <a:solidFill>
                          <a:srgbClr val="005DA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736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640842"/>
              </p:ext>
            </p:extLst>
          </p:nvPr>
        </p:nvGraphicFramePr>
        <p:xfrm>
          <a:off x="406461" y="1071305"/>
          <a:ext cx="8424937" cy="4541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05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14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314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314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22801">
                <a:tc>
                  <a:txBody>
                    <a:bodyPr/>
                    <a:lstStyle/>
                    <a:p>
                      <a:pPr algn="r"/>
                      <a:r>
                        <a:rPr lang="hu-HU" sz="1800" dirty="0" smtClean="0"/>
                        <a:t>                      </a:t>
                      </a:r>
                      <a:r>
                        <a:rPr lang="hu-HU" sz="1800" dirty="0" err="1" smtClean="0">
                          <a:solidFill>
                            <a:schemeClr val="bg1"/>
                          </a:solidFill>
                        </a:rPr>
                        <a:t>Dimension</a:t>
                      </a:r>
                      <a:r>
                        <a:rPr lang="hu-HU" sz="1800" dirty="0" smtClean="0">
                          <a:solidFill>
                            <a:schemeClr val="bg1"/>
                          </a:solidFill>
                        </a:rPr>
                        <a:t> / </a:t>
                      </a:r>
                      <a:r>
                        <a:rPr lang="hu-HU" sz="1800" dirty="0" smtClean="0">
                          <a:solidFill>
                            <a:srgbClr val="FFFF00"/>
                          </a:solidFill>
                        </a:rPr>
                        <a:t>Dimenzió</a:t>
                      </a:r>
                    </a:p>
                    <a:p>
                      <a:endParaRPr lang="hu-HU" sz="1000" dirty="0" smtClean="0"/>
                    </a:p>
                    <a:p>
                      <a:r>
                        <a:rPr lang="hu-HU" sz="1800" dirty="0" err="1" smtClean="0"/>
                        <a:t>Competency</a:t>
                      </a:r>
                      <a:r>
                        <a:rPr lang="hu-HU" sz="1800" dirty="0" smtClean="0"/>
                        <a:t> </a:t>
                      </a:r>
                      <a:r>
                        <a:rPr lang="hu-HU" sz="1800" dirty="0" err="1" smtClean="0"/>
                        <a:t>area</a:t>
                      </a:r>
                      <a:r>
                        <a:rPr lang="hu-HU" sz="1800" dirty="0" smtClean="0"/>
                        <a:t> /</a:t>
                      </a:r>
                    </a:p>
                    <a:p>
                      <a:r>
                        <a:rPr lang="hu-HU" sz="1800" dirty="0" smtClean="0">
                          <a:solidFill>
                            <a:srgbClr val="FFFF00"/>
                          </a:solidFill>
                        </a:rPr>
                        <a:t>Kompetenciaterület</a:t>
                      </a:r>
                      <a:endParaRPr lang="hu-HU" sz="1800" dirty="0">
                        <a:solidFill>
                          <a:srgbClr val="FFFF00"/>
                        </a:solidFill>
                      </a:endParaRPr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err="1" smtClean="0"/>
                        <a:t>Knowledge</a:t>
                      </a:r>
                      <a:r>
                        <a:rPr lang="hu-HU" sz="1800" dirty="0" smtClean="0"/>
                        <a:t> /</a:t>
                      </a:r>
                    </a:p>
                    <a:p>
                      <a:pPr algn="ctr"/>
                      <a:r>
                        <a:rPr lang="hu-HU" sz="1800" dirty="0" smtClean="0">
                          <a:solidFill>
                            <a:srgbClr val="FFFF00"/>
                          </a:solidFill>
                        </a:rPr>
                        <a:t>Tudás,</a:t>
                      </a:r>
                      <a:r>
                        <a:rPr lang="hu-HU" sz="18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hu-HU" sz="1800" dirty="0" smtClean="0">
                          <a:solidFill>
                            <a:srgbClr val="FFFF00"/>
                          </a:solidFill>
                        </a:rPr>
                        <a:t>ismeret</a:t>
                      </a:r>
                      <a:endParaRPr lang="hu-HU" sz="1800" dirty="0">
                        <a:solidFill>
                          <a:srgbClr val="FFFF00"/>
                        </a:solidFill>
                      </a:endParaRPr>
                    </a:p>
                  </a:txBody>
                  <a:tcPr marL="91441" marR="91441" marT="45729" marB="4572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err="1" smtClean="0"/>
                        <a:t>Skills</a:t>
                      </a:r>
                      <a:r>
                        <a:rPr lang="hu-HU" sz="1800" dirty="0" smtClean="0"/>
                        <a:t> /</a:t>
                      </a:r>
                    </a:p>
                    <a:p>
                      <a:pPr algn="ctr"/>
                      <a:r>
                        <a:rPr lang="hu-HU" sz="1800" dirty="0" smtClean="0">
                          <a:solidFill>
                            <a:srgbClr val="FFFF00"/>
                          </a:solidFill>
                        </a:rPr>
                        <a:t>Képesség,</a:t>
                      </a:r>
                      <a:r>
                        <a:rPr lang="hu-HU" sz="18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hu-HU" sz="1800" dirty="0" smtClean="0">
                          <a:solidFill>
                            <a:srgbClr val="FFFF00"/>
                          </a:solidFill>
                        </a:rPr>
                        <a:t>készség</a:t>
                      </a:r>
                      <a:endParaRPr lang="hu-HU" sz="1800" dirty="0">
                        <a:solidFill>
                          <a:srgbClr val="FFFF00"/>
                        </a:solidFill>
                      </a:endParaRPr>
                    </a:p>
                  </a:txBody>
                  <a:tcPr marL="91441" marR="91441" marT="45729" marB="4572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 err="1" smtClean="0"/>
                        <a:t>Attitudes</a:t>
                      </a:r>
                      <a:r>
                        <a:rPr lang="hu-HU" sz="1800" dirty="0" smtClean="0"/>
                        <a:t> /</a:t>
                      </a:r>
                    </a:p>
                    <a:p>
                      <a:pPr algn="ctr"/>
                      <a:r>
                        <a:rPr lang="hu-HU" sz="1800" dirty="0" smtClean="0">
                          <a:solidFill>
                            <a:srgbClr val="FFFF00"/>
                          </a:solidFill>
                        </a:rPr>
                        <a:t>Attitűd</a:t>
                      </a:r>
                      <a:r>
                        <a:rPr lang="hu-HU" sz="1800" baseline="0" dirty="0" smtClean="0"/>
                        <a:t> </a:t>
                      </a:r>
                      <a:endParaRPr lang="hu-HU" sz="1800" dirty="0"/>
                    </a:p>
                  </a:txBody>
                  <a:tcPr marL="91441" marR="91441" marT="45729" marB="4572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5434">
                <a:tc>
                  <a:txBody>
                    <a:bodyPr/>
                    <a:lstStyle/>
                    <a:p>
                      <a:r>
                        <a:rPr lang="hu-HU" sz="1800" dirty="0" err="1" smtClean="0"/>
                        <a:t>Leading</a:t>
                      </a:r>
                      <a:r>
                        <a:rPr lang="hu-HU" sz="1800" baseline="0" dirty="0" smtClean="0"/>
                        <a:t> and </a:t>
                      </a:r>
                      <a:r>
                        <a:rPr lang="hu-HU" sz="1800" baseline="0" dirty="0" err="1" smtClean="0"/>
                        <a:t>managing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hu-HU" sz="1800" baseline="0" dirty="0" err="1" smtClean="0"/>
                        <a:t>learning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hu-HU" sz="1800" baseline="0" dirty="0" err="1" smtClean="0"/>
                        <a:t>and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hu-HU" sz="1800" baseline="0" dirty="0" err="1" smtClean="0"/>
                        <a:t>teaching</a:t>
                      </a:r>
                      <a:r>
                        <a:rPr lang="hu-HU" sz="1800" baseline="0" dirty="0" smtClean="0"/>
                        <a:t> /</a:t>
                      </a:r>
                      <a:endParaRPr lang="hu-HU" sz="1800" dirty="0" smtClean="0"/>
                    </a:p>
                    <a:p>
                      <a:r>
                        <a:rPr lang="hu-HU" sz="1800" dirty="0" smtClean="0">
                          <a:solidFill>
                            <a:srgbClr val="0000FF"/>
                          </a:solidFill>
                        </a:rPr>
                        <a:t>Tanítás tanulás irányítása, kezelése</a:t>
                      </a:r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5434">
                <a:tc>
                  <a:txBody>
                    <a:bodyPr/>
                    <a:lstStyle/>
                    <a:p>
                      <a:r>
                        <a:rPr lang="hu-HU" sz="1800" dirty="0" err="1" smtClean="0"/>
                        <a:t>Leading</a:t>
                      </a:r>
                      <a:r>
                        <a:rPr lang="hu-HU" sz="1800" baseline="0" dirty="0" smtClean="0"/>
                        <a:t> and </a:t>
                      </a:r>
                      <a:r>
                        <a:rPr lang="hu-HU" sz="1800" baseline="0" dirty="0" err="1" smtClean="0"/>
                        <a:t>managing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hu-HU" sz="1800" baseline="0" dirty="0" err="1" smtClean="0"/>
                        <a:t>change</a:t>
                      </a:r>
                      <a:r>
                        <a:rPr lang="hu-HU" sz="1800" baseline="0" dirty="0" smtClean="0"/>
                        <a:t> /</a:t>
                      </a:r>
                      <a:endParaRPr lang="hu-HU" sz="1800" dirty="0" smtClean="0"/>
                    </a:p>
                    <a:p>
                      <a:r>
                        <a:rPr lang="hu-HU" sz="1800" dirty="0" smtClean="0">
                          <a:solidFill>
                            <a:srgbClr val="0000FF"/>
                          </a:solidFill>
                        </a:rPr>
                        <a:t>Változás irányítása</a:t>
                      </a:r>
                      <a:endParaRPr lang="hu-HU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5434">
                <a:tc>
                  <a:txBody>
                    <a:bodyPr/>
                    <a:lstStyle/>
                    <a:p>
                      <a:r>
                        <a:rPr lang="hu-HU" sz="1800" dirty="0" err="1" smtClean="0"/>
                        <a:t>Leading</a:t>
                      </a:r>
                      <a:r>
                        <a:rPr lang="hu-HU" sz="1800" baseline="0" dirty="0" smtClean="0"/>
                        <a:t> and </a:t>
                      </a:r>
                      <a:r>
                        <a:rPr lang="hu-HU" sz="1800" baseline="0" dirty="0" err="1" smtClean="0"/>
                        <a:t>managing</a:t>
                      </a:r>
                      <a:r>
                        <a:rPr lang="hu-HU" sz="1800" baseline="0" dirty="0" smtClean="0"/>
                        <a:t>  </a:t>
                      </a:r>
                      <a:r>
                        <a:rPr lang="hu-HU" sz="1800" baseline="0" dirty="0" err="1" smtClean="0"/>
                        <a:t>self</a:t>
                      </a:r>
                      <a:r>
                        <a:rPr lang="hu-HU" sz="1800" baseline="0" dirty="0" smtClean="0"/>
                        <a:t> /</a:t>
                      </a:r>
                      <a:endParaRPr lang="hu-HU" sz="1800" dirty="0" smtClean="0"/>
                    </a:p>
                    <a:p>
                      <a:r>
                        <a:rPr lang="hu-HU" sz="1800" dirty="0" smtClean="0">
                          <a:solidFill>
                            <a:srgbClr val="0000FF"/>
                          </a:solidFill>
                        </a:rPr>
                        <a:t>Önmagunk irányítása, kezelése</a:t>
                      </a:r>
                      <a:endParaRPr lang="hu-HU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5434">
                <a:tc>
                  <a:txBody>
                    <a:bodyPr/>
                    <a:lstStyle/>
                    <a:p>
                      <a:r>
                        <a:rPr lang="hu-HU" sz="1800" dirty="0" err="1" smtClean="0"/>
                        <a:t>Leading</a:t>
                      </a:r>
                      <a:r>
                        <a:rPr lang="hu-HU" sz="1800" baseline="0" dirty="0" smtClean="0"/>
                        <a:t> and </a:t>
                      </a:r>
                      <a:r>
                        <a:rPr lang="hu-HU" sz="1800" baseline="0" dirty="0" err="1" smtClean="0"/>
                        <a:t>managing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hu-HU" sz="1800" baseline="0" dirty="0" err="1" smtClean="0"/>
                        <a:t>others</a:t>
                      </a:r>
                      <a:endParaRPr lang="hu-HU" sz="1800" dirty="0" smtClean="0"/>
                    </a:p>
                    <a:p>
                      <a:r>
                        <a:rPr lang="hu-HU" sz="1800" dirty="0" smtClean="0">
                          <a:solidFill>
                            <a:srgbClr val="0000FF"/>
                          </a:solidFill>
                        </a:rPr>
                        <a:t>Mások irányítása, kezelése</a:t>
                      </a:r>
                      <a:endParaRPr lang="hu-HU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5434">
                <a:tc>
                  <a:txBody>
                    <a:bodyPr/>
                    <a:lstStyle/>
                    <a:p>
                      <a:r>
                        <a:rPr lang="hu-HU" sz="1800" dirty="0" err="1" smtClean="0"/>
                        <a:t>Leading</a:t>
                      </a:r>
                      <a:r>
                        <a:rPr lang="hu-HU" sz="1800" baseline="0" dirty="0" smtClean="0"/>
                        <a:t> and </a:t>
                      </a:r>
                      <a:r>
                        <a:rPr lang="hu-HU" sz="1800" baseline="0" dirty="0" err="1" smtClean="0"/>
                        <a:t>managing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hu-HU" sz="1800" baseline="0" dirty="0" err="1" smtClean="0"/>
                        <a:t>the</a:t>
                      </a:r>
                      <a:r>
                        <a:rPr lang="hu-HU" sz="1800" baseline="0" dirty="0" smtClean="0"/>
                        <a:t> </a:t>
                      </a:r>
                      <a:r>
                        <a:rPr lang="hu-HU" sz="1800" baseline="0" dirty="0" err="1" smtClean="0"/>
                        <a:t>institution</a:t>
                      </a:r>
                      <a:r>
                        <a:rPr lang="hu-HU" sz="1800" baseline="0" dirty="0" smtClean="0"/>
                        <a:t> /</a:t>
                      </a:r>
                      <a:endParaRPr lang="hu-HU" sz="1800" dirty="0" smtClean="0"/>
                    </a:p>
                    <a:p>
                      <a:r>
                        <a:rPr lang="hu-HU" sz="1800" dirty="0" smtClean="0">
                          <a:solidFill>
                            <a:srgbClr val="0000FF"/>
                          </a:solidFill>
                        </a:rPr>
                        <a:t>Az intézmény irányítása, kezelése</a:t>
                      </a:r>
                      <a:endParaRPr lang="hu-HU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1" marR="91441" marT="45729" marB="4572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307" name="Dia számának helye 2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4ADDE52-3539-4192-A14E-6960963D26C3}" type="slidenum">
              <a:rPr lang="hu-HU" smtClean="0">
                <a:solidFill>
                  <a:srgbClr val="FFFFFF"/>
                </a:solidFill>
              </a:rPr>
              <a:pPr eaLnBrk="1" hangingPunct="1"/>
              <a:t>8</a:t>
            </a:fld>
            <a:endParaRPr lang="hu-HU" smtClean="0">
              <a:solidFill>
                <a:srgbClr val="FFFFFF"/>
              </a:solidFill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églalap 1"/>
          <p:cNvSpPr/>
          <p:nvPr/>
        </p:nvSpPr>
        <p:spPr>
          <a:xfrm>
            <a:off x="1259632" y="5612933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>
                <a:solidFill>
                  <a:srgbClr val="005DA2"/>
                </a:solidFill>
                <a:hlinkClick r:id="rId4"/>
              </a:rPr>
              <a:t>http://www.tka.hu/konyv/2344/the-art-and-science-of-leading-a-school</a:t>
            </a:r>
            <a:r>
              <a:rPr lang="hu-HU" dirty="0">
                <a:solidFill>
                  <a:srgbClr val="005DA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91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549" y="2204864"/>
            <a:ext cx="4325699" cy="4033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3011" y="620688"/>
            <a:ext cx="8229600" cy="686035"/>
          </a:xfrm>
        </p:spPr>
        <p:txBody>
          <a:bodyPr>
            <a:noAutofit/>
          </a:bodyPr>
          <a:lstStyle/>
          <a:p>
            <a:r>
              <a:rPr lang="hu-HU" sz="2800" dirty="0" smtClean="0"/>
              <a:t>		</a:t>
            </a:r>
            <a:endParaRPr lang="hu-HU" sz="2000" dirty="0">
              <a:solidFill>
                <a:srgbClr val="005DA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44348" y="1772816"/>
            <a:ext cx="4133703" cy="4425355"/>
          </a:xfrm>
        </p:spPr>
        <p:txBody>
          <a:bodyPr>
            <a:normAutofit/>
          </a:bodyPr>
          <a:lstStyle/>
          <a:p>
            <a:r>
              <a:rPr lang="hu-HU" sz="1800" dirty="0" err="1" smtClean="0"/>
              <a:t>Central</a:t>
            </a:r>
            <a:r>
              <a:rPr lang="hu-HU" sz="1800" dirty="0" smtClean="0"/>
              <a:t> </a:t>
            </a:r>
            <a:r>
              <a:rPr lang="hu-HU" sz="1800" dirty="0" err="1" smtClean="0"/>
              <a:t>component</a:t>
            </a:r>
            <a:r>
              <a:rPr lang="hu-HU" sz="1800" dirty="0" smtClean="0"/>
              <a:t>: </a:t>
            </a:r>
            <a:r>
              <a:rPr lang="hu-HU" sz="1800" dirty="0" err="1" smtClean="0"/>
              <a:t>leading</a:t>
            </a:r>
            <a:r>
              <a:rPr lang="hu-HU" sz="1800" dirty="0" smtClean="0"/>
              <a:t> and </a:t>
            </a:r>
            <a:r>
              <a:rPr lang="hu-HU" sz="1800" dirty="0" err="1" smtClean="0"/>
              <a:t>managing</a:t>
            </a:r>
            <a:r>
              <a:rPr lang="hu-HU" sz="1800" dirty="0" smtClean="0"/>
              <a:t> </a:t>
            </a:r>
            <a:r>
              <a:rPr lang="hu-HU" sz="1800" dirty="0" err="1" smtClean="0"/>
              <a:t>teaching</a:t>
            </a:r>
            <a:r>
              <a:rPr lang="hu-HU" sz="1800" dirty="0" smtClean="0"/>
              <a:t> and </a:t>
            </a:r>
            <a:r>
              <a:rPr lang="hu-HU" sz="1800" dirty="0" err="1" smtClean="0"/>
              <a:t>learning</a:t>
            </a:r>
            <a:endParaRPr lang="hu-HU" sz="1800" dirty="0"/>
          </a:p>
          <a:p>
            <a:pPr marL="0" lvl="0" indent="0">
              <a:buNone/>
            </a:pPr>
            <a:endParaRPr lang="hu-HU" sz="1800" dirty="0" smtClean="0"/>
          </a:p>
          <a:p>
            <a:endParaRPr lang="hu-HU" sz="20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320480" cy="4425355"/>
          </a:xfrm>
        </p:spPr>
        <p:txBody>
          <a:bodyPr>
            <a:noAutofit/>
          </a:bodyPr>
          <a:lstStyle/>
          <a:p>
            <a:r>
              <a:rPr lang="hu-HU" sz="1800" dirty="0" smtClean="0">
                <a:solidFill>
                  <a:srgbClr val="005DA2"/>
                </a:solidFill>
              </a:rPr>
              <a:t>Központi elem a tanítás és tanulás menedzselése</a:t>
            </a:r>
          </a:p>
          <a:p>
            <a:endParaRPr lang="hu-HU" sz="1800" dirty="0">
              <a:solidFill>
                <a:srgbClr val="005DA2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8352928" cy="758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9" y="6093296"/>
            <a:ext cx="8196807" cy="6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509493"/>
              </p:ext>
            </p:extLst>
          </p:nvPr>
        </p:nvGraphicFramePr>
        <p:xfrm>
          <a:off x="539552" y="875619"/>
          <a:ext cx="8208912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>
                          <a:solidFill>
                            <a:schemeClr val="tx1"/>
                          </a:solidFill>
                        </a:rPr>
                        <a:t>Central5</a:t>
                      </a:r>
                      <a:r>
                        <a:rPr lang="hu-H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400" baseline="0" dirty="0" err="1" smtClean="0">
                          <a:solidFill>
                            <a:schemeClr val="tx1"/>
                          </a:solidFill>
                        </a:rPr>
                        <a:t>hierarchy</a:t>
                      </a:r>
                      <a:r>
                        <a:rPr lang="hu-HU" sz="2400" baseline="0" dirty="0" smtClean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hu-HU" sz="2400" baseline="0" dirty="0" err="1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hu-H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400" baseline="0" dirty="0" err="1" smtClean="0">
                          <a:solidFill>
                            <a:schemeClr val="tx1"/>
                          </a:solidFill>
                        </a:rPr>
                        <a:t>competency</a:t>
                      </a:r>
                      <a:r>
                        <a:rPr lang="hu-HU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400" baseline="0" dirty="0" err="1" smtClean="0">
                          <a:solidFill>
                            <a:schemeClr val="tx1"/>
                          </a:solidFill>
                        </a:rPr>
                        <a:t>areas</a:t>
                      </a:r>
                      <a:endParaRPr lang="hu-HU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400" dirty="0" smtClean="0">
                          <a:solidFill>
                            <a:srgbClr val="005DA2"/>
                          </a:solidFill>
                          <a:latin typeface="+mn-lt"/>
                          <a:ea typeface="+mn-ea"/>
                          <a:cs typeface="+mn-cs"/>
                        </a:rPr>
                        <a:t>Central</a:t>
                      </a:r>
                      <a:r>
                        <a:rPr lang="hu-HU" sz="2400" baseline="0" dirty="0" smtClean="0">
                          <a:solidFill>
                            <a:srgbClr val="005DA2"/>
                          </a:solidFill>
                          <a:latin typeface="+mn-lt"/>
                          <a:ea typeface="+mn-ea"/>
                          <a:cs typeface="+mn-cs"/>
                        </a:rPr>
                        <a:t>5 kompetenciaterületi hierarchia</a:t>
                      </a:r>
                      <a:endParaRPr lang="hu-HU" sz="1800" dirty="0" smtClean="0">
                        <a:solidFill>
                          <a:srgbClr val="005DA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24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907</Words>
  <Application>Microsoft Office PowerPoint</Application>
  <PresentationFormat>Apresentação no Ecrã (4:3)</PresentationFormat>
  <Paragraphs>152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Office-téma</vt:lpstr>
      <vt:lpstr>Improving Teaching and Learning A tanítás és tanulás fejlesztése Workshop </vt:lpstr>
      <vt:lpstr>The SLT4AA project  </vt:lpstr>
      <vt:lpstr>Activities in the Project   A projekt tevékenysége</vt:lpstr>
      <vt:lpstr>Improving Teaching  A tanítás-tanulás and learning    fejlesztése</vt:lpstr>
      <vt:lpstr>Apresentação do PowerPoint</vt:lpstr>
      <vt:lpstr>Apresentação do PowerPoint</vt:lpstr>
      <vt:lpstr>  </vt:lpstr>
      <vt:lpstr>Apresentação do PowerPoint</vt:lpstr>
      <vt:lpstr>  </vt:lpstr>
      <vt:lpstr>  </vt:lpstr>
      <vt:lpstr>Apresentação do PowerPoint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Improving Teaching and Learning A tanítás és tanulás fejlesztése</dc:title>
  <dc:creator>ChrM</dc:creator>
  <cp:lastModifiedBy>Dt</cp:lastModifiedBy>
  <cp:revision>30</cp:revision>
  <cp:lastPrinted>2016-07-01T06:43:19Z</cp:lastPrinted>
  <dcterms:created xsi:type="dcterms:W3CDTF">2016-06-29T19:38:25Z</dcterms:created>
  <dcterms:modified xsi:type="dcterms:W3CDTF">2016-07-25T10:58:35Z</dcterms:modified>
</cp:coreProperties>
</file>